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5143500" cy="9144000"/>
  <p:embeddedFontLst>
    <p:embeddedFont>
      <p:font typeface="Raleway" pitchFamily="2" charset="-94"/>
      <p:regular r:id="rId19"/>
    </p:embeddedFont>
    <p:embeddedFont>
      <p:font typeface="Roboto" panose="02000000000000000000" pitchFamily="2" charset="0"/>
      <p:regular r:id="rId20"/>
    </p:embeddedFont>
  </p:embeddedFont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p:scale>
          <a:sx n="63" d="100"/>
          <a:sy n="63" d="100"/>
        </p:scale>
        <p:origin x="77" y="8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087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ECECF3"/>
          </a:solidFill>
          <a:ln/>
        </p:spPr>
        <p:txBody>
          <a:bodyPr/>
          <a:lstStyle/>
          <a:p>
            <a:endParaRPr lang="tr-TR"/>
          </a:p>
        </p:txBody>
      </p:sp>
      <p:sp>
        <p:nvSpPr>
          <p:cNvPr id="3" name="Shape 1"/>
          <p:cNvSpPr/>
          <p:nvPr/>
        </p:nvSpPr>
        <p:spPr>
          <a:xfrm>
            <a:off x="0" y="0"/>
            <a:ext cx="9144000" cy="5143500"/>
          </a:xfrm>
          <a:prstGeom prst="rect">
            <a:avLst/>
          </a:prstGeom>
          <a:solidFill>
            <a:srgbClr val="FFFFFF">
              <a:alpha val="95000"/>
            </a:srgbClr>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ECECF3"/>
          </a:solidFill>
          <a:ln/>
        </p:spPr>
        <p:txBody>
          <a:bodyPr/>
          <a:lstStyle/>
          <a:p>
            <a:endParaRPr lang="tr-TR"/>
          </a:p>
        </p:txBody>
      </p:sp>
      <p:sp>
        <p:nvSpPr>
          <p:cNvPr id="3" name="Shape 1"/>
          <p:cNvSpPr/>
          <p:nvPr/>
        </p:nvSpPr>
        <p:spPr>
          <a:xfrm>
            <a:off x="0" y="0"/>
            <a:ext cx="9144000" cy="5143500"/>
          </a:xfrm>
          <a:prstGeom prst="rect">
            <a:avLst/>
          </a:prstGeom>
          <a:solidFill>
            <a:srgbClr val="FFFFFF">
              <a:alpha val="95000"/>
            </a:srgbClr>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ECECF3"/>
          </a:solidFill>
          <a:ln/>
        </p:spPr>
        <p:txBody>
          <a:bodyPr/>
          <a:lstStyle/>
          <a:p>
            <a:endParaRPr lang="tr-TR"/>
          </a:p>
        </p:txBody>
      </p:sp>
      <p:sp>
        <p:nvSpPr>
          <p:cNvPr id="3" name="Shape 1"/>
          <p:cNvSpPr/>
          <p:nvPr/>
        </p:nvSpPr>
        <p:spPr>
          <a:xfrm>
            <a:off x="0" y="0"/>
            <a:ext cx="9144000" cy="5143500"/>
          </a:xfrm>
          <a:prstGeom prst="rect">
            <a:avLst/>
          </a:prstGeom>
          <a:solidFill>
            <a:srgbClr val="FFFFFF">
              <a:alpha val="95000"/>
            </a:srgbClr>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ECECF3"/>
          </a:solidFill>
          <a:ln/>
        </p:spPr>
        <p:txBody>
          <a:bodyPr/>
          <a:lstStyle/>
          <a:p>
            <a:endParaRPr lang="tr-TR"/>
          </a:p>
        </p:txBody>
      </p:sp>
      <p:sp>
        <p:nvSpPr>
          <p:cNvPr id="3" name="Shape 1"/>
          <p:cNvSpPr/>
          <p:nvPr/>
        </p:nvSpPr>
        <p:spPr>
          <a:xfrm>
            <a:off x="0" y="0"/>
            <a:ext cx="9144000" cy="5143500"/>
          </a:xfrm>
          <a:prstGeom prst="rect">
            <a:avLst/>
          </a:prstGeom>
          <a:solidFill>
            <a:srgbClr val="FFFFFF">
              <a:alpha val="95000"/>
            </a:srgbClr>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ECECF3"/>
          </a:solidFill>
          <a:ln/>
        </p:spPr>
        <p:txBody>
          <a:bodyPr/>
          <a:lstStyle/>
          <a:p>
            <a:endParaRPr lang="tr-TR"/>
          </a:p>
        </p:txBody>
      </p:sp>
      <p:sp>
        <p:nvSpPr>
          <p:cNvPr id="3" name="Shape 1"/>
          <p:cNvSpPr/>
          <p:nvPr/>
        </p:nvSpPr>
        <p:spPr>
          <a:xfrm>
            <a:off x="0" y="0"/>
            <a:ext cx="9144000" cy="5143500"/>
          </a:xfrm>
          <a:prstGeom prst="rect">
            <a:avLst/>
          </a:prstGeom>
          <a:solidFill>
            <a:srgbClr val="FFFFFF">
              <a:alpha val="95000"/>
            </a:srgbClr>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ECECF3"/>
          </a:solidFill>
          <a:ln/>
        </p:spPr>
        <p:txBody>
          <a:bodyPr/>
          <a:lstStyle/>
          <a:p>
            <a:endParaRPr lang="tr-TR"/>
          </a:p>
        </p:txBody>
      </p:sp>
      <p:sp>
        <p:nvSpPr>
          <p:cNvPr id="3" name="Shape 1"/>
          <p:cNvSpPr/>
          <p:nvPr/>
        </p:nvSpPr>
        <p:spPr>
          <a:xfrm>
            <a:off x="0" y="0"/>
            <a:ext cx="9144000" cy="5143500"/>
          </a:xfrm>
          <a:prstGeom prst="rect">
            <a:avLst/>
          </a:prstGeom>
          <a:solidFill>
            <a:srgbClr val="FFFFFF">
              <a:alpha val="95000"/>
            </a:srgbClr>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ECECF3"/>
          </a:solidFill>
          <a:ln/>
        </p:spPr>
        <p:txBody>
          <a:bodyPr/>
          <a:lstStyle/>
          <a:p>
            <a:endParaRPr lang="tr-TR"/>
          </a:p>
        </p:txBody>
      </p:sp>
      <p:sp>
        <p:nvSpPr>
          <p:cNvPr id="3" name="Shape 1"/>
          <p:cNvSpPr/>
          <p:nvPr/>
        </p:nvSpPr>
        <p:spPr>
          <a:xfrm>
            <a:off x="0" y="0"/>
            <a:ext cx="9144000" cy="5143500"/>
          </a:xfrm>
          <a:prstGeom prst="rect">
            <a:avLst/>
          </a:prstGeom>
          <a:solidFill>
            <a:srgbClr val="FFFFFF">
              <a:alpha val="95000"/>
            </a:srgbClr>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ECECF3"/>
          </a:solidFill>
          <a:ln/>
        </p:spPr>
        <p:txBody>
          <a:bodyPr/>
          <a:lstStyle/>
          <a:p>
            <a:endParaRPr lang="tr-TR"/>
          </a:p>
        </p:txBody>
      </p:sp>
      <p:sp>
        <p:nvSpPr>
          <p:cNvPr id="3" name="Shape 1"/>
          <p:cNvSpPr/>
          <p:nvPr/>
        </p:nvSpPr>
        <p:spPr>
          <a:xfrm>
            <a:off x="0" y="0"/>
            <a:ext cx="9144000" cy="5143500"/>
          </a:xfrm>
          <a:prstGeom prst="rect">
            <a:avLst/>
          </a:prstGeom>
          <a:solidFill>
            <a:srgbClr val="FFFFFF">
              <a:alpha val="95000"/>
            </a:srgbClr>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ECECF3"/>
          </a:solidFill>
          <a:ln/>
        </p:spPr>
        <p:txBody>
          <a:bodyPr/>
          <a:lstStyle/>
          <a:p>
            <a:endParaRPr lang="tr-TR"/>
          </a:p>
        </p:txBody>
      </p:sp>
      <p:sp>
        <p:nvSpPr>
          <p:cNvPr id="3" name="Shape 1"/>
          <p:cNvSpPr/>
          <p:nvPr/>
        </p:nvSpPr>
        <p:spPr>
          <a:xfrm>
            <a:off x="0" y="0"/>
            <a:ext cx="9144000" cy="5143500"/>
          </a:xfrm>
          <a:prstGeom prst="rect">
            <a:avLst/>
          </a:prstGeom>
          <a:solidFill>
            <a:srgbClr val="FFFFFF">
              <a:alpha val="95000"/>
            </a:srgbClr>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ECECF3"/>
          </a:solidFill>
          <a:ln/>
        </p:spPr>
        <p:txBody>
          <a:bodyPr/>
          <a:lstStyle/>
          <a:p>
            <a:endParaRPr lang="tr-TR"/>
          </a:p>
        </p:txBody>
      </p:sp>
      <p:sp>
        <p:nvSpPr>
          <p:cNvPr id="3" name="Shape 1"/>
          <p:cNvSpPr/>
          <p:nvPr/>
        </p:nvSpPr>
        <p:spPr>
          <a:xfrm>
            <a:off x="0" y="0"/>
            <a:ext cx="9144000" cy="5143500"/>
          </a:xfrm>
          <a:prstGeom prst="rect">
            <a:avLst/>
          </a:prstGeom>
          <a:solidFill>
            <a:srgbClr val="FFFFFF">
              <a:alpha val="95000"/>
            </a:srgbClr>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ECECF3"/>
          </a:solidFill>
          <a:ln/>
        </p:spPr>
        <p:txBody>
          <a:bodyPr/>
          <a:lstStyle/>
          <a:p>
            <a:endParaRPr lang="tr-TR"/>
          </a:p>
        </p:txBody>
      </p:sp>
      <p:sp>
        <p:nvSpPr>
          <p:cNvPr id="3" name="Shape 1"/>
          <p:cNvSpPr/>
          <p:nvPr/>
        </p:nvSpPr>
        <p:spPr>
          <a:xfrm>
            <a:off x="0" y="0"/>
            <a:ext cx="9144000" cy="5143500"/>
          </a:xfrm>
          <a:prstGeom prst="rect">
            <a:avLst/>
          </a:prstGeom>
          <a:solidFill>
            <a:srgbClr val="FFFFFF">
              <a:alpha val="95000"/>
            </a:srgbClr>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ECECF3"/>
          </a:solidFill>
          <a:ln/>
        </p:spPr>
        <p:txBody>
          <a:bodyPr/>
          <a:lstStyle/>
          <a:p>
            <a:endParaRPr lang="tr-TR"/>
          </a:p>
        </p:txBody>
      </p:sp>
      <p:sp>
        <p:nvSpPr>
          <p:cNvPr id="3" name="Shape 1"/>
          <p:cNvSpPr/>
          <p:nvPr/>
        </p:nvSpPr>
        <p:spPr>
          <a:xfrm>
            <a:off x="0" y="0"/>
            <a:ext cx="9144000" cy="5143500"/>
          </a:xfrm>
          <a:prstGeom prst="rect">
            <a:avLst/>
          </a:prstGeom>
          <a:solidFill>
            <a:srgbClr val="FFFFFF">
              <a:alpha val="95000"/>
            </a:srgbClr>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ECECF3"/>
          </a:solidFill>
          <a:ln/>
        </p:spPr>
        <p:txBody>
          <a:bodyPr/>
          <a:lstStyle/>
          <a:p>
            <a:endParaRPr lang="tr-TR"/>
          </a:p>
        </p:txBody>
      </p:sp>
      <p:sp>
        <p:nvSpPr>
          <p:cNvPr id="3" name="Shape 1"/>
          <p:cNvSpPr/>
          <p:nvPr/>
        </p:nvSpPr>
        <p:spPr>
          <a:xfrm>
            <a:off x="0" y="0"/>
            <a:ext cx="9144000" cy="5143500"/>
          </a:xfrm>
          <a:prstGeom prst="rect">
            <a:avLst/>
          </a:prstGeom>
          <a:solidFill>
            <a:srgbClr val="FFFFFF">
              <a:alpha val="95000"/>
            </a:srgbClr>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ECECF3"/>
          </a:solidFill>
          <a:ln/>
        </p:spPr>
        <p:txBody>
          <a:bodyPr/>
          <a:lstStyle/>
          <a:p>
            <a:endParaRPr lang="tr-TR"/>
          </a:p>
        </p:txBody>
      </p:sp>
      <p:sp>
        <p:nvSpPr>
          <p:cNvPr id="3" name="Shape 1"/>
          <p:cNvSpPr/>
          <p:nvPr/>
        </p:nvSpPr>
        <p:spPr>
          <a:xfrm>
            <a:off x="0" y="0"/>
            <a:ext cx="9144000" cy="5143500"/>
          </a:xfrm>
          <a:prstGeom prst="rect">
            <a:avLst/>
          </a:prstGeom>
          <a:solidFill>
            <a:srgbClr val="FFFFFF">
              <a:alpha val="95000"/>
            </a:srgbClr>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ECECF3"/>
          </a:solidFill>
          <a:ln/>
        </p:spPr>
        <p:txBody>
          <a:bodyPr/>
          <a:lstStyle/>
          <a:p>
            <a:endParaRPr lang="tr-TR"/>
          </a:p>
        </p:txBody>
      </p:sp>
      <p:sp>
        <p:nvSpPr>
          <p:cNvPr id="3" name="Shape 1"/>
          <p:cNvSpPr/>
          <p:nvPr/>
        </p:nvSpPr>
        <p:spPr>
          <a:xfrm>
            <a:off x="0" y="0"/>
            <a:ext cx="9144000" cy="5143500"/>
          </a:xfrm>
          <a:prstGeom prst="rect">
            <a:avLst/>
          </a:prstGeom>
          <a:solidFill>
            <a:srgbClr val="FFFFFF">
              <a:alpha val="95000"/>
            </a:srgbClr>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ECECF3"/>
          </a:solidFill>
          <a:ln/>
        </p:spPr>
        <p:txBody>
          <a:bodyPr/>
          <a:lstStyle/>
          <a:p>
            <a:endParaRPr lang="tr-TR"/>
          </a:p>
        </p:txBody>
      </p:sp>
      <p:sp>
        <p:nvSpPr>
          <p:cNvPr id="3" name="Shape 1"/>
          <p:cNvSpPr/>
          <p:nvPr/>
        </p:nvSpPr>
        <p:spPr>
          <a:xfrm>
            <a:off x="0" y="0"/>
            <a:ext cx="9144000" cy="5143500"/>
          </a:xfrm>
          <a:prstGeom prst="rect">
            <a:avLst/>
          </a:prstGeom>
          <a:solidFill>
            <a:srgbClr val="FFFFFF">
              <a:alpha val="95000"/>
            </a:srgbClr>
          </a:solidFill>
          <a:ln/>
        </p:spPr>
        <p:txBody>
          <a:bodyPr/>
          <a:lstStyle/>
          <a:p>
            <a:endParaRPr lang="tr-TR"/>
          </a:p>
        </p:txBody>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Text 0"/>
          <p:cNvSpPr/>
          <p:nvPr/>
        </p:nvSpPr>
        <p:spPr>
          <a:xfrm>
            <a:off x="496119" y="1029370"/>
            <a:ext cx="4722763" cy="1328961"/>
          </a:xfrm>
          <a:prstGeom prst="rect">
            <a:avLst/>
          </a:prstGeom>
          <a:noFill/>
          <a:ln/>
        </p:spPr>
        <p:txBody>
          <a:bodyPr wrap="square" lIns="0" tIns="0" rIns="0" bIns="0" rtlCol="0" anchor="t"/>
          <a:lstStyle/>
          <a:p>
            <a:pPr marL="0" indent="0" algn="l">
              <a:lnSpc>
                <a:spcPts val="3450"/>
              </a:lnSpc>
              <a:buNone/>
            </a:pPr>
            <a:r>
              <a:rPr lang="en-US" sz="2750" dirty="0">
                <a:solidFill>
                  <a:srgbClr val="1B1B27"/>
                </a:solidFill>
                <a:latin typeface="Raleway" pitchFamily="34" charset="0"/>
                <a:ea typeface="Raleway" pitchFamily="34" charset="-122"/>
                <a:cs typeface="Raleway" pitchFamily="34" charset="-120"/>
              </a:rPr>
              <a:t>Drone Görüntülerinde Nesne Tespiti İçin Derin Öğrenme Yöntemlerinin İncelenmesi</a:t>
            </a:r>
            <a:endParaRPr lang="en-US" sz="2750" dirty="0"/>
          </a:p>
        </p:txBody>
      </p:sp>
      <p:sp>
        <p:nvSpPr>
          <p:cNvPr id="4" name="Text 1"/>
          <p:cNvSpPr/>
          <p:nvPr/>
        </p:nvSpPr>
        <p:spPr>
          <a:xfrm>
            <a:off x="496119" y="2570931"/>
            <a:ext cx="4722763" cy="226814"/>
          </a:xfrm>
          <a:prstGeom prst="rect">
            <a:avLst/>
          </a:prstGeom>
          <a:noFill/>
          <a:ln/>
        </p:spPr>
        <p:txBody>
          <a:bodyPr wrap="none" lIns="0" tIns="0" rIns="0" bIns="0" rtlCol="0" anchor="t"/>
          <a:lstStyle/>
          <a:p>
            <a:pPr marL="0" indent="0" algn="l">
              <a:lnSpc>
                <a:spcPts val="1750"/>
              </a:lnSpc>
              <a:buNone/>
            </a:pPr>
            <a:endParaRPr lang="en-US" sz="1100" dirty="0"/>
          </a:p>
        </p:txBody>
      </p:sp>
      <p:sp>
        <p:nvSpPr>
          <p:cNvPr id="5" name="Text 2"/>
          <p:cNvSpPr/>
          <p:nvPr/>
        </p:nvSpPr>
        <p:spPr>
          <a:xfrm>
            <a:off x="496119" y="3010346"/>
            <a:ext cx="3773612" cy="221456"/>
          </a:xfrm>
          <a:prstGeom prst="rect">
            <a:avLst/>
          </a:prstGeom>
          <a:noFill/>
          <a:ln/>
        </p:spPr>
        <p:txBody>
          <a:bodyPr wrap="none" lIns="0" tIns="0" rIns="0" bIns="0" rtlCol="0" anchor="t"/>
          <a:lstStyle/>
          <a:p>
            <a:pPr marL="0" indent="0" algn="l">
              <a:lnSpc>
                <a:spcPts val="1700"/>
              </a:lnSpc>
              <a:buNone/>
            </a:pPr>
            <a:r>
              <a:rPr lang="en-US" sz="1350" dirty="0">
                <a:solidFill>
                  <a:srgbClr val="1B1B27"/>
                </a:solidFill>
                <a:latin typeface="Raleway" pitchFamily="34" charset="0"/>
                <a:ea typeface="Raleway" pitchFamily="34" charset="-122"/>
                <a:cs typeface="Raleway" pitchFamily="34" charset="-120"/>
              </a:rPr>
              <a:t>Bilişim Sistemleri Mühendisliği - Yüksek Lisans</a:t>
            </a:r>
            <a:endParaRPr lang="en-US" sz="1350" dirty="0"/>
          </a:p>
        </p:txBody>
      </p:sp>
      <p:sp>
        <p:nvSpPr>
          <p:cNvPr id="6" name="Text 3"/>
          <p:cNvSpPr/>
          <p:nvPr/>
        </p:nvSpPr>
        <p:spPr>
          <a:xfrm>
            <a:off x="496119" y="3444404"/>
            <a:ext cx="4722763" cy="283443"/>
          </a:xfrm>
          <a:prstGeom prst="rect">
            <a:avLst/>
          </a:prstGeom>
          <a:noFill/>
          <a:ln/>
        </p:spPr>
        <p:txBody>
          <a:bodyPr wrap="none" lIns="0" tIns="0" rIns="0" bIns="0" rtlCol="0" anchor="t"/>
          <a:lstStyle/>
          <a:p>
            <a:pPr marL="0" indent="0" algn="l">
              <a:lnSpc>
                <a:spcPts val="2200"/>
              </a:lnSpc>
              <a:buNone/>
            </a:pPr>
            <a:r>
              <a:rPr lang="en-US" sz="1350" dirty="0">
                <a:solidFill>
                  <a:srgbClr val="3C3939"/>
                </a:solidFill>
                <a:latin typeface="Roboto" pitchFamily="34" charset="0"/>
                <a:ea typeface="Roboto" pitchFamily="34" charset="-122"/>
                <a:cs typeface="Roboto" pitchFamily="34" charset="-120"/>
              </a:rPr>
              <a:t>Serdar Arıcı - Y255052063</a:t>
            </a:r>
            <a:endParaRPr lang="en-US" sz="1350" dirty="0"/>
          </a:p>
        </p:txBody>
      </p:sp>
      <p:sp>
        <p:nvSpPr>
          <p:cNvPr id="7" name="Text 4"/>
          <p:cNvSpPr/>
          <p:nvPr/>
        </p:nvSpPr>
        <p:spPr>
          <a:xfrm>
            <a:off x="496119" y="3887316"/>
            <a:ext cx="4722763" cy="226814"/>
          </a:xfrm>
          <a:prstGeom prst="rect">
            <a:avLst/>
          </a:prstGeom>
          <a:noFill/>
          <a:ln/>
        </p:spPr>
        <p:txBody>
          <a:bodyPr wrap="none" lIns="0" tIns="0" rIns="0" bIns="0" rtlCol="0" anchor="t"/>
          <a:lstStyle/>
          <a:p>
            <a:pPr marL="0" indent="0" algn="l">
              <a:lnSpc>
                <a:spcPts val="1750"/>
              </a:lnSpc>
              <a:buNone/>
            </a:pPr>
            <a:endParaRPr lang="en-US" sz="1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472901" y="374303"/>
            <a:ext cx="4755728" cy="422300"/>
          </a:xfrm>
          <a:prstGeom prst="rect">
            <a:avLst/>
          </a:prstGeom>
          <a:noFill/>
          <a:ln/>
        </p:spPr>
        <p:txBody>
          <a:bodyPr wrap="none" lIns="0" tIns="0" rIns="0" bIns="0" rtlCol="0" anchor="t"/>
          <a:lstStyle/>
          <a:p>
            <a:pPr marL="0" indent="0" algn="l">
              <a:lnSpc>
                <a:spcPts val="3300"/>
              </a:lnSpc>
              <a:buNone/>
            </a:pPr>
            <a:r>
              <a:rPr lang="en-US" sz="2650" dirty="0">
                <a:solidFill>
                  <a:srgbClr val="1B1B27"/>
                </a:solidFill>
                <a:latin typeface="Raleway" pitchFamily="34" charset="0"/>
                <a:ea typeface="Raleway" pitchFamily="34" charset="-122"/>
                <a:cs typeface="Raleway" pitchFamily="34" charset="-120"/>
              </a:rPr>
              <a:t>Transformer Tabanlı Yöntemler</a:t>
            </a:r>
            <a:endParaRPr lang="en-US" sz="2650" dirty="0"/>
          </a:p>
        </p:txBody>
      </p:sp>
      <p:sp>
        <p:nvSpPr>
          <p:cNvPr id="3" name="Text 1"/>
          <p:cNvSpPr/>
          <p:nvPr/>
        </p:nvSpPr>
        <p:spPr>
          <a:xfrm>
            <a:off x="472901" y="1054150"/>
            <a:ext cx="8198197" cy="211113"/>
          </a:xfrm>
          <a:prstGeom prst="rect">
            <a:avLst/>
          </a:prstGeom>
          <a:noFill/>
          <a:ln/>
        </p:spPr>
        <p:txBody>
          <a:bodyPr wrap="none" lIns="0" tIns="0" rIns="0" bIns="0" rtlCol="0" anchor="t"/>
          <a:lstStyle/>
          <a:p>
            <a:pPr marL="0" indent="0" algn="l">
              <a:lnSpc>
                <a:spcPts val="1650"/>
              </a:lnSpc>
              <a:buNone/>
            </a:pPr>
            <a:r>
              <a:rPr lang="en-US" sz="1050" dirty="0">
                <a:solidFill>
                  <a:srgbClr val="3C3939"/>
                </a:solidFill>
                <a:latin typeface="Roboto" pitchFamily="34" charset="0"/>
                <a:ea typeface="Roboto" pitchFamily="34" charset="-122"/>
                <a:cs typeface="Roboto" pitchFamily="34" charset="-120"/>
              </a:rPr>
              <a:t>Transformer mimarileri, görüntüyü bütün olarak analiz ederek daha akıllı nesne tespiti sağlar.</a:t>
            </a:r>
            <a:endParaRPr lang="en-US" sz="1050" dirty="0"/>
          </a:p>
        </p:txBody>
      </p:sp>
      <p:sp>
        <p:nvSpPr>
          <p:cNvPr id="4" name="Shape 2"/>
          <p:cNvSpPr/>
          <p:nvPr/>
        </p:nvSpPr>
        <p:spPr>
          <a:xfrm>
            <a:off x="375568" y="1410146"/>
            <a:ext cx="4128939" cy="795561"/>
          </a:xfrm>
          <a:prstGeom prst="roundRect">
            <a:avLst>
              <a:gd name="adj" fmla="val 12229"/>
            </a:avLst>
          </a:prstGeom>
          <a:solidFill>
            <a:srgbClr val="FFFFFF">
              <a:alpha val="95000"/>
            </a:srgbClr>
          </a:solidFill>
          <a:ln/>
        </p:spPr>
        <p:txBody>
          <a:bodyPr/>
          <a:lstStyle/>
          <a:p>
            <a:endParaRPr lang="tr-TR"/>
          </a:p>
        </p:txBody>
      </p:sp>
      <p:sp>
        <p:nvSpPr>
          <p:cNvPr id="5" name="Text 3"/>
          <p:cNvSpPr/>
          <p:nvPr/>
        </p:nvSpPr>
        <p:spPr>
          <a:xfrm>
            <a:off x="510629" y="1538883"/>
            <a:ext cx="1688976" cy="211113"/>
          </a:xfrm>
          <a:prstGeom prst="rect">
            <a:avLst/>
          </a:prstGeom>
          <a:noFill/>
          <a:ln/>
        </p:spPr>
        <p:txBody>
          <a:bodyPr wrap="none" lIns="0" tIns="0" rIns="0" bIns="0" rtlCol="0" anchor="t"/>
          <a:lstStyle/>
          <a:p>
            <a:pPr marL="0" indent="0" algn="l">
              <a:lnSpc>
                <a:spcPts val="1650"/>
              </a:lnSpc>
              <a:buNone/>
            </a:pPr>
            <a:r>
              <a:rPr lang="en-US" sz="1300" dirty="0">
                <a:solidFill>
                  <a:srgbClr val="1B1B27"/>
                </a:solidFill>
                <a:latin typeface="Raleway" pitchFamily="34" charset="0"/>
                <a:ea typeface="Raleway" pitchFamily="34" charset="-122"/>
                <a:cs typeface="Raleway" pitchFamily="34" charset="-120"/>
              </a:rPr>
              <a:t>CNN Yaklaşımı</a:t>
            </a:r>
            <a:endParaRPr lang="en-US" sz="1300" dirty="0"/>
          </a:p>
        </p:txBody>
      </p:sp>
      <p:sp>
        <p:nvSpPr>
          <p:cNvPr id="6" name="Text 4"/>
          <p:cNvSpPr/>
          <p:nvPr/>
        </p:nvSpPr>
        <p:spPr>
          <a:xfrm>
            <a:off x="510629" y="1878732"/>
            <a:ext cx="3858816" cy="211113"/>
          </a:xfrm>
          <a:prstGeom prst="rect">
            <a:avLst/>
          </a:prstGeom>
          <a:noFill/>
          <a:ln/>
        </p:spPr>
        <p:txBody>
          <a:bodyPr wrap="none" lIns="0" tIns="0" rIns="0" bIns="0" rtlCol="0" anchor="t"/>
          <a:lstStyle/>
          <a:p>
            <a:pPr marL="0" indent="0" algn="l">
              <a:lnSpc>
                <a:spcPts val="1650"/>
              </a:lnSpc>
              <a:buNone/>
            </a:pPr>
            <a:r>
              <a:rPr lang="en-US" sz="1050" dirty="0">
                <a:solidFill>
                  <a:srgbClr val="3C3939"/>
                </a:solidFill>
                <a:latin typeface="Roboto" pitchFamily="34" charset="0"/>
                <a:ea typeface="Roboto" pitchFamily="34" charset="-122"/>
                <a:cs typeface="Roboto" pitchFamily="34" charset="-120"/>
              </a:rPr>
              <a:t>Parça parça işler, yerel detaylara odaklanır.</a:t>
            </a:r>
            <a:endParaRPr lang="en-US" sz="1050" dirty="0"/>
          </a:p>
        </p:txBody>
      </p:sp>
      <p:sp>
        <p:nvSpPr>
          <p:cNvPr id="7" name="Shape 5"/>
          <p:cNvSpPr/>
          <p:nvPr/>
        </p:nvSpPr>
        <p:spPr>
          <a:xfrm>
            <a:off x="4644256" y="1410146"/>
            <a:ext cx="4128939" cy="795561"/>
          </a:xfrm>
          <a:prstGeom prst="roundRect">
            <a:avLst>
              <a:gd name="adj" fmla="val 12229"/>
            </a:avLst>
          </a:prstGeom>
          <a:solidFill>
            <a:srgbClr val="FFFFFF">
              <a:alpha val="95000"/>
            </a:srgbClr>
          </a:solidFill>
          <a:ln/>
        </p:spPr>
        <p:txBody>
          <a:bodyPr/>
          <a:lstStyle/>
          <a:p>
            <a:endParaRPr lang="tr-TR"/>
          </a:p>
        </p:txBody>
      </p:sp>
      <p:sp>
        <p:nvSpPr>
          <p:cNvPr id="8" name="Text 6"/>
          <p:cNvSpPr/>
          <p:nvPr/>
        </p:nvSpPr>
        <p:spPr>
          <a:xfrm>
            <a:off x="4779318" y="1538883"/>
            <a:ext cx="1702817" cy="211113"/>
          </a:xfrm>
          <a:prstGeom prst="rect">
            <a:avLst/>
          </a:prstGeom>
          <a:noFill/>
          <a:ln/>
        </p:spPr>
        <p:txBody>
          <a:bodyPr wrap="none" lIns="0" tIns="0" rIns="0" bIns="0" rtlCol="0" anchor="t"/>
          <a:lstStyle/>
          <a:p>
            <a:pPr marL="0" indent="0" algn="l">
              <a:lnSpc>
                <a:spcPts val="1650"/>
              </a:lnSpc>
              <a:buNone/>
            </a:pPr>
            <a:r>
              <a:rPr lang="en-US" sz="1300" dirty="0">
                <a:solidFill>
                  <a:srgbClr val="1B1B27"/>
                </a:solidFill>
                <a:latin typeface="Raleway" pitchFamily="34" charset="0"/>
                <a:ea typeface="Raleway" pitchFamily="34" charset="-122"/>
                <a:cs typeface="Raleway" pitchFamily="34" charset="-120"/>
              </a:rPr>
              <a:t>Transformer Yaklaşımı</a:t>
            </a:r>
            <a:endParaRPr lang="en-US" sz="1300" dirty="0"/>
          </a:p>
        </p:txBody>
      </p:sp>
      <p:sp>
        <p:nvSpPr>
          <p:cNvPr id="9" name="Text 7"/>
          <p:cNvSpPr/>
          <p:nvPr/>
        </p:nvSpPr>
        <p:spPr>
          <a:xfrm>
            <a:off x="4779318" y="1878732"/>
            <a:ext cx="3858816" cy="211113"/>
          </a:xfrm>
          <a:prstGeom prst="rect">
            <a:avLst/>
          </a:prstGeom>
          <a:noFill/>
          <a:ln/>
        </p:spPr>
        <p:txBody>
          <a:bodyPr wrap="none" lIns="0" tIns="0" rIns="0" bIns="0" rtlCol="0" anchor="t"/>
          <a:lstStyle/>
          <a:p>
            <a:pPr marL="0" indent="0" algn="l">
              <a:lnSpc>
                <a:spcPts val="1650"/>
              </a:lnSpc>
              <a:buNone/>
            </a:pPr>
            <a:r>
              <a:rPr lang="en-US" sz="1050" dirty="0">
                <a:solidFill>
                  <a:srgbClr val="3C3939"/>
                </a:solidFill>
                <a:latin typeface="Roboto" pitchFamily="34" charset="0"/>
                <a:ea typeface="Roboto" pitchFamily="34" charset="-122"/>
                <a:cs typeface="Roboto" pitchFamily="34" charset="-120"/>
              </a:rPr>
              <a:t>Tüm görüntüyü birlikte değerlendirir.</a:t>
            </a:r>
            <a:endParaRPr lang="en-US" sz="1050" dirty="0"/>
          </a:p>
        </p:txBody>
      </p:sp>
      <p:sp>
        <p:nvSpPr>
          <p:cNvPr id="10" name="Shape 8"/>
          <p:cNvSpPr/>
          <p:nvPr/>
        </p:nvSpPr>
        <p:spPr>
          <a:xfrm>
            <a:off x="472901" y="2350591"/>
            <a:ext cx="4034730" cy="2062609"/>
          </a:xfrm>
          <a:prstGeom prst="roundRect">
            <a:avLst>
              <a:gd name="adj" fmla="val 2751"/>
            </a:avLst>
          </a:prstGeom>
          <a:solidFill>
            <a:srgbClr val="FFFFFF">
              <a:alpha val="95000"/>
            </a:srgbClr>
          </a:solidFill>
          <a:ln w="19050">
            <a:solidFill>
              <a:srgbClr val="C7C7D0"/>
            </a:solidFill>
            <a:prstDash val="solid"/>
          </a:ln>
        </p:spPr>
        <p:txBody>
          <a:bodyPr/>
          <a:lstStyle/>
          <a:p>
            <a:endParaRPr lang="tr-TR"/>
          </a:p>
        </p:txBody>
      </p:sp>
      <p:sp>
        <p:nvSpPr>
          <p:cNvPr id="11" name="Shape 9"/>
          <p:cNvSpPr/>
          <p:nvPr/>
        </p:nvSpPr>
        <p:spPr>
          <a:xfrm>
            <a:off x="491951" y="2369641"/>
            <a:ext cx="3996630" cy="405333"/>
          </a:xfrm>
          <a:prstGeom prst="roundRect">
            <a:avLst>
              <a:gd name="adj" fmla="val 8361"/>
            </a:avLst>
          </a:prstGeom>
          <a:solidFill>
            <a:srgbClr val="E1E1EA"/>
          </a:solidFill>
          <a:ln/>
        </p:spPr>
        <p:txBody>
          <a:bodyPr/>
          <a:lstStyle/>
          <a:p>
            <a:endParaRPr lang="tr-TR"/>
          </a:p>
        </p:txBody>
      </p:sp>
      <p:sp>
        <p:nvSpPr>
          <p:cNvPr id="12" name="Shape 10"/>
          <p:cNvSpPr/>
          <p:nvPr/>
        </p:nvSpPr>
        <p:spPr>
          <a:xfrm>
            <a:off x="627013" y="2903711"/>
            <a:ext cx="426541" cy="249882"/>
          </a:xfrm>
          <a:prstGeom prst="roundRect">
            <a:avLst>
              <a:gd name="adj" fmla="val 18169"/>
            </a:avLst>
          </a:prstGeom>
          <a:solidFill>
            <a:srgbClr val="E1E1EA"/>
          </a:solidFill>
          <a:ln/>
        </p:spPr>
        <p:txBody>
          <a:bodyPr/>
          <a:lstStyle/>
          <a:p>
            <a:endParaRPr lang="tr-TR"/>
          </a:p>
        </p:txBody>
      </p:sp>
      <p:sp>
        <p:nvSpPr>
          <p:cNvPr id="13" name="Text 11"/>
          <p:cNvSpPr/>
          <p:nvPr/>
        </p:nvSpPr>
        <p:spPr>
          <a:xfrm>
            <a:off x="708050" y="2944192"/>
            <a:ext cx="264468" cy="168920"/>
          </a:xfrm>
          <a:prstGeom prst="rect">
            <a:avLst/>
          </a:prstGeom>
          <a:noFill/>
          <a:ln/>
        </p:spPr>
        <p:txBody>
          <a:bodyPr wrap="none" lIns="0" tIns="0" rIns="0" bIns="0" rtlCol="0" anchor="t"/>
          <a:lstStyle/>
          <a:p>
            <a:pPr marL="0" indent="0" algn="l">
              <a:lnSpc>
                <a:spcPts val="1300"/>
              </a:lnSpc>
              <a:buNone/>
            </a:pPr>
            <a:r>
              <a:rPr lang="en-US" sz="850" dirty="0">
                <a:solidFill>
                  <a:srgbClr val="3C3939"/>
                </a:solidFill>
                <a:latin typeface="Roboto" pitchFamily="34" charset="0"/>
                <a:ea typeface="Roboto" pitchFamily="34" charset="-122"/>
                <a:cs typeface="Roboto" pitchFamily="34" charset="-120"/>
              </a:rPr>
              <a:t>DETR</a:t>
            </a:r>
            <a:endParaRPr lang="en-US" sz="850" dirty="0"/>
          </a:p>
        </p:txBody>
      </p:sp>
      <p:sp>
        <p:nvSpPr>
          <p:cNvPr id="14" name="Text 12"/>
          <p:cNvSpPr/>
          <p:nvPr/>
        </p:nvSpPr>
        <p:spPr>
          <a:xfrm>
            <a:off x="627013" y="3205088"/>
            <a:ext cx="2772221" cy="253380"/>
          </a:xfrm>
          <a:prstGeom prst="rect">
            <a:avLst/>
          </a:prstGeom>
          <a:noFill/>
          <a:ln/>
        </p:spPr>
        <p:txBody>
          <a:bodyPr wrap="none" lIns="0" tIns="0" rIns="0" bIns="0" rtlCol="0" anchor="t"/>
          <a:lstStyle/>
          <a:p>
            <a:pPr marL="0" indent="0" algn="l">
              <a:lnSpc>
                <a:spcPts val="1950"/>
              </a:lnSpc>
              <a:buNone/>
            </a:pPr>
            <a:r>
              <a:rPr lang="en-US" sz="1550" dirty="0">
                <a:solidFill>
                  <a:srgbClr val="3C3939"/>
                </a:solidFill>
                <a:latin typeface="Raleway" pitchFamily="34" charset="0"/>
                <a:ea typeface="Raleway" pitchFamily="34" charset="-122"/>
                <a:cs typeface="Raleway" pitchFamily="34" charset="-120"/>
              </a:rPr>
              <a:t>DETR (Detection Transformer)</a:t>
            </a:r>
            <a:endParaRPr lang="en-US" sz="1550" dirty="0"/>
          </a:p>
        </p:txBody>
      </p:sp>
      <p:sp>
        <p:nvSpPr>
          <p:cNvPr id="15" name="Text 13"/>
          <p:cNvSpPr/>
          <p:nvPr/>
        </p:nvSpPr>
        <p:spPr>
          <a:xfrm>
            <a:off x="627013" y="3535710"/>
            <a:ext cx="3726507" cy="723379"/>
          </a:xfrm>
          <a:prstGeom prst="rect">
            <a:avLst/>
          </a:prstGeom>
          <a:noFill/>
          <a:ln/>
        </p:spPr>
        <p:txBody>
          <a:bodyPr wrap="square" lIns="0" tIns="0" rIns="0" bIns="0" rtlCol="0" anchor="t"/>
          <a:lstStyle/>
          <a:p>
            <a:pPr marL="342900" indent="-342900" algn="l">
              <a:lnSpc>
                <a:spcPts val="1650"/>
              </a:lnSpc>
              <a:buSzPct val="100000"/>
              <a:buChar char="•"/>
            </a:pPr>
            <a:r>
              <a:rPr lang="en-US" sz="1050" dirty="0">
                <a:solidFill>
                  <a:srgbClr val="3C3939"/>
                </a:solidFill>
                <a:latin typeface="Roboto" pitchFamily="34" charset="0"/>
                <a:ea typeface="Roboto" pitchFamily="34" charset="-122"/>
                <a:cs typeface="Roboto" pitchFamily="34" charset="-120"/>
              </a:rPr>
              <a:t>Anchor kutularına ihtiyaç duymaz</a:t>
            </a:r>
            <a:endParaRPr lang="en-US" sz="1050" dirty="0"/>
          </a:p>
          <a:p>
            <a:pPr marL="342900" indent="-342900" algn="l">
              <a:lnSpc>
                <a:spcPts val="1650"/>
              </a:lnSpc>
              <a:buSzPct val="100000"/>
              <a:buChar char="•"/>
            </a:pPr>
            <a:r>
              <a:rPr lang="en-US" sz="1050" dirty="0">
                <a:solidFill>
                  <a:srgbClr val="3C3939"/>
                </a:solidFill>
                <a:latin typeface="Roboto" pitchFamily="34" charset="0"/>
                <a:ea typeface="Roboto" pitchFamily="34" charset="-122"/>
                <a:cs typeface="Roboto" pitchFamily="34" charset="-120"/>
              </a:rPr>
              <a:t>Daha basit ve temiz işlem akışı</a:t>
            </a:r>
            <a:endParaRPr lang="en-US" sz="1050" dirty="0"/>
          </a:p>
          <a:p>
            <a:pPr marL="342900" indent="-342900" algn="l">
              <a:lnSpc>
                <a:spcPts val="1650"/>
              </a:lnSpc>
              <a:buSzPct val="100000"/>
              <a:buChar char="•"/>
            </a:pPr>
            <a:r>
              <a:rPr lang="en-US" sz="1050" dirty="0">
                <a:solidFill>
                  <a:srgbClr val="3C3939"/>
                </a:solidFill>
                <a:latin typeface="Roboto" pitchFamily="34" charset="0"/>
                <a:ea typeface="Roboto" pitchFamily="34" charset="-122"/>
                <a:cs typeface="Roboto" pitchFamily="34" charset="-120"/>
              </a:rPr>
              <a:t>Doğrudan nesne tespiti yapar</a:t>
            </a:r>
            <a:endParaRPr lang="en-US" sz="1050" dirty="0"/>
          </a:p>
        </p:txBody>
      </p:sp>
      <p:sp>
        <p:nvSpPr>
          <p:cNvPr id="16" name="Shape 14"/>
          <p:cNvSpPr/>
          <p:nvPr/>
        </p:nvSpPr>
        <p:spPr>
          <a:xfrm>
            <a:off x="4636368" y="2350591"/>
            <a:ext cx="4034730" cy="2062609"/>
          </a:xfrm>
          <a:prstGeom prst="roundRect">
            <a:avLst>
              <a:gd name="adj" fmla="val 2751"/>
            </a:avLst>
          </a:prstGeom>
          <a:solidFill>
            <a:srgbClr val="FFFFFF">
              <a:alpha val="95000"/>
            </a:srgbClr>
          </a:solidFill>
          <a:ln w="19050">
            <a:solidFill>
              <a:srgbClr val="C7C7D0"/>
            </a:solidFill>
            <a:prstDash val="solid"/>
          </a:ln>
        </p:spPr>
        <p:txBody>
          <a:bodyPr/>
          <a:lstStyle/>
          <a:p>
            <a:endParaRPr lang="tr-TR"/>
          </a:p>
        </p:txBody>
      </p:sp>
      <p:sp>
        <p:nvSpPr>
          <p:cNvPr id="17" name="Shape 15"/>
          <p:cNvSpPr/>
          <p:nvPr/>
        </p:nvSpPr>
        <p:spPr>
          <a:xfrm>
            <a:off x="4655418" y="2369641"/>
            <a:ext cx="3996630" cy="405333"/>
          </a:xfrm>
          <a:prstGeom prst="roundRect">
            <a:avLst>
              <a:gd name="adj" fmla="val 8361"/>
            </a:avLst>
          </a:prstGeom>
          <a:solidFill>
            <a:srgbClr val="E1E1EA"/>
          </a:solidFill>
          <a:ln/>
        </p:spPr>
        <p:txBody>
          <a:bodyPr/>
          <a:lstStyle/>
          <a:p>
            <a:endParaRPr lang="tr-TR"/>
          </a:p>
        </p:txBody>
      </p:sp>
      <p:sp>
        <p:nvSpPr>
          <p:cNvPr id="18" name="Shape 16"/>
          <p:cNvSpPr/>
          <p:nvPr/>
        </p:nvSpPr>
        <p:spPr>
          <a:xfrm>
            <a:off x="4790480" y="2903711"/>
            <a:ext cx="428625" cy="249882"/>
          </a:xfrm>
          <a:prstGeom prst="roundRect">
            <a:avLst>
              <a:gd name="adj" fmla="val 18169"/>
            </a:avLst>
          </a:prstGeom>
          <a:solidFill>
            <a:srgbClr val="E1E1EA"/>
          </a:solidFill>
          <a:ln/>
        </p:spPr>
        <p:txBody>
          <a:bodyPr/>
          <a:lstStyle/>
          <a:p>
            <a:endParaRPr lang="tr-TR"/>
          </a:p>
        </p:txBody>
      </p:sp>
      <p:sp>
        <p:nvSpPr>
          <p:cNvPr id="19" name="Text 17"/>
          <p:cNvSpPr/>
          <p:nvPr/>
        </p:nvSpPr>
        <p:spPr>
          <a:xfrm>
            <a:off x="4871517" y="2944192"/>
            <a:ext cx="266551" cy="168920"/>
          </a:xfrm>
          <a:prstGeom prst="rect">
            <a:avLst/>
          </a:prstGeom>
          <a:noFill/>
          <a:ln/>
        </p:spPr>
        <p:txBody>
          <a:bodyPr wrap="none" lIns="0" tIns="0" rIns="0" bIns="0" rtlCol="0" anchor="t"/>
          <a:lstStyle/>
          <a:p>
            <a:pPr marL="0" indent="0" algn="l">
              <a:lnSpc>
                <a:spcPts val="1300"/>
              </a:lnSpc>
              <a:buNone/>
            </a:pPr>
            <a:r>
              <a:rPr lang="en-US" sz="850" dirty="0">
                <a:solidFill>
                  <a:srgbClr val="3C3939"/>
                </a:solidFill>
                <a:latin typeface="Roboto" pitchFamily="34" charset="0"/>
                <a:ea typeface="Roboto" pitchFamily="34" charset="-122"/>
                <a:cs typeface="Roboto" pitchFamily="34" charset="-120"/>
              </a:rPr>
              <a:t>SWIN</a:t>
            </a:r>
            <a:endParaRPr lang="en-US" sz="850" dirty="0"/>
          </a:p>
        </p:txBody>
      </p:sp>
      <p:sp>
        <p:nvSpPr>
          <p:cNvPr id="20" name="Text 18"/>
          <p:cNvSpPr/>
          <p:nvPr/>
        </p:nvSpPr>
        <p:spPr>
          <a:xfrm>
            <a:off x="4790480" y="3205088"/>
            <a:ext cx="2026816" cy="253380"/>
          </a:xfrm>
          <a:prstGeom prst="rect">
            <a:avLst/>
          </a:prstGeom>
          <a:noFill/>
          <a:ln/>
        </p:spPr>
        <p:txBody>
          <a:bodyPr wrap="none" lIns="0" tIns="0" rIns="0" bIns="0" rtlCol="0" anchor="t"/>
          <a:lstStyle/>
          <a:p>
            <a:pPr marL="0" indent="0" algn="l">
              <a:lnSpc>
                <a:spcPts val="1950"/>
              </a:lnSpc>
              <a:buNone/>
            </a:pPr>
            <a:r>
              <a:rPr lang="en-US" sz="1550" dirty="0">
                <a:solidFill>
                  <a:srgbClr val="3C3939"/>
                </a:solidFill>
                <a:latin typeface="Raleway" pitchFamily="34" charset="0"/>
                <a:ea typeface="Raleway" pitchFamily="34" charset="-122"/>
                <a:cs typeface="Raleway" pitchFamily="34" charset="-120"/>
              </a:rPr>
              <a:t>Swin Transformer</a:t>
            </a:r>
            <a:endParaRPr lang="en-US" sz="1550" dirty="0"/>
          </a:p>
        </p:txBody>
      </p:sp>
      <p:sp>
        <p:nvSpPr>
          <p:cNvPr id="21" name="Text 19"/>
          <p:cNvSpPr/>
          <p:nvPr/>
        </p:nvSpPr>
        <p:spPr>
          <a:xfrm>
            <a:off x="4790480" y="3535710"/>
            <a:ext cx="3726507" cy="723379"/>
          </a:xfrm>
          <a:prstGeom prst="rect">
            <a:avLst/>
          </a:prstGeom>
          <a:noFill/>
          <a:ln/>
        </p:spPr>
        <p:txBody>
          <a:bodyPr wrap="square" lIns="0" tIns="0" rIns="0" bIns="0" rtlCol="0" anchor="t"/>
          <a:lstStyle/>
          <a:p>
            <a:pPr marL="342900" indent="-342900" algn="l">
              <a:lnSpc>
                <a:spcPts val="1650"/>
              </a:lnSpc>
              <a:buSzPct val="100000"/>
              <a:buChar char="•"/>
            </a:pPr>
            <a:r>
              <a:rPr lang="en-US" sz="1050" dirty="0">
                <a:solidFill>
                  <a:srgbClr val="3C3939"/>
                </a:solidFill>
                <a:latin typeface="Roboto" pitchFamily="34" charset="0"/>
                <a:ea typeface="Roboto" pitchFamily="34" charset="-122"/>
                <a:cs typeface="Roboto" pitchFamily="34" charset="-120"/>
              </a:rPr>
              <a:t>Kayan pencerelerle verimli çalışır</a:t>
            </a:r>
            <a:endParaRPr lang="en-US" sz="1050" dirty="0"/>
          </a:p>
          <a:p>
            <a:pPr marL="342900" indent="-342900" algn="l">
              <a:lnSpc>
                <a:spcPts val="1650"/>
              </a:lnSpc>
              <a:buSzPct val="100000"/>
              <a:buChar char="•"/>
            </a:pPr>
            <a:r>
              <a:rPr lang="en-US" sz="1050" dirty="0">
                <a:solidFill>
                  <a:srgbClr val="3C3939"/>
                </a:solidFill>
                <a:latin typeface="Roboto" pitchFamily="34" charset="0"/>
                <a:ea typeface="Roboto" pitchFamily="34" charset="-122"/>
                <a:cs typeface="Roboto" pitchFamily="34" charset="-120"/>
              </a:rPr>
              <a:t>Yerel ve global bilgiyi dengeli işler</a:t>
            </a:r>
            <a:endParaRPr lang="en-US" sz="1050" dirty="0"/>
          </a:p>
          <a:p>
            <a:pPr marL="342900" indent="-342900" algn="l">
              <a:lnSpc>
                <a:spcPts val="1650"/>
              </a:lnSpc>
              <a:buSzPct val="100000"/>
              <a:buChar char="•"/>
            </a:pPr>
            <a:r>
              <a:rPr lang="en-US" sz="1050" dirty="0">
                <a:solidFill>
                  <a:srgbClr val="3C3939"/>
                </a:solidFill>
                <a:latin typeface="Roboto" pitchFamily="34" charset="0"/>
                <a:ea typeface="Roboto" pitchFamily="34" charset="-122"/>
                <a:cs typeface="Roboto" pitchFamily="34" charset="-120"/>
              </a:rPr>
              <a:t>Yüksek doğruluk ve hız dengesi</a:t>
            </a:r>
            <a:endParaRPr lang="en-US" sz="1050" dirty="0"/>
          </a:p>
        </p:txBody>
      </p:sp>
      <p:sp>
        <p:nvSpPr>
          <p:cNvPr id="22" name="Text 20"/>
          <p:cNvSpPr/>
          <p:nvPr/>
        </p:nvSpPr>
        <p:spPr>
          <a:xfrm>
            <a:off x="472901" y="4558085"/>
            <a:ext cx="8198197" cy="211113"/>
          </a:xfrm>
          <a:prstGeom prst="rect">
            <a:avLst/>
          </a:prstGeom>
          <a:noFill/>
          <a:ln/>
        </p:spPr>
        <p:txBody>
          <a:bodyPr wrap="none" lIns="0" tIns="0" rIns="0" bIns="0" rtlCol="0" anchor="t"/>
          <a:lstStyle/>
          <a:p>
            <a:pPr marL="0" indent="0" algn="l">
              <a:lnSpc>
                <a:spcPts val="1650"/>
              </a:lnSpc>
              <a:buNone/>
            </a:pPr>
            <a:r>
              <a:rPr lang="en-US" sz="1050" dirty="0">
                <a:solidFill>
                  <a:srgbClr val="3C3939"/>
                </a:solidFill>
                <a:latin typeface="Roboto" pitchFamily="34" charset="0"/>
                <a:ea typeface="Roboto" pitchFamily="34" charset="-122"/>
                <a:cs typeface="Roboto" pitchFamily="34" charset="-120"/>
              </a:rPr>
              <a:t>Drone uygulamalarında karmaşık görüntülerde Transformer modelleri daha iyi sonuç verir.</a:t>
            </a:r>
            <a:endParaRPr lang="en-US" sz="1050" dirty="0"/>
          </a:p>
        </p:txBody>
      </p:sp>
      <p:pic>
        <p:nvPicPr>
          <p:cNvPr id="24" name="Resim 23">
            <a:extLst>
              <a:ext uri="{FF2B5EF4-FFF2-40B4-BE49-F238E27FC236}">
                <a16:creationId xmlns:a16="http://schemas.microsoft.com/office/drawing/2014/main" id="{E4B346EE-2C6F-2CEC-5018-4DD402963C1D}"/>
              </a:ext>
            </a:extLst>
          </p:cNvPr>
          <p:cNvPicPr>
            <a:picLocks noChangeAspect="1"/>
          </p:cNvPicPr>
          <p:nvPr/>
        </p:nvPicPr>
        <p:blipFill>
          <a:blip r:embed="rId3"/>
          <a:stretch>
            <a:fillRect/>
          </a:stretch>
        </p:blipFill>
        <p:spPr>
          <a:xfrm>
            <a:off x="7210425" y="4663641"/>
            <a:ext cx="1933575" cy="4191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457349" y="406971"/>
            <a:ext cx="3267224" cy="408384"/>
          </a:xfrm>
          <a:prstGeom prst="rect">
            <a:avLst/>
          </a:prstGeom>
          <a:noFill/>
          <a:ln/>
        </p:spPr>
        <p:txBody>
          <a:bodyPr wrap="none" lIns="0" tIns="0" rIns="0" bIns="0" rtlCol="0" anchor="t"/>
          <a:lstStyle/>
          <a:p>
            <a:pPr marL="0" indent="0" algn="l">
              <a:lnSpc>
                <a:spcPts val="3200"/>
              </a:lnSpc>
              <a:buNone/>
            </a:pPr>
            <a:r>
              <a:rPr lang="en-US" sz="2550" dirty="0">
                <a:solidFill>
                  <a:srgbClr val="1B1B27"/>
                </a:solidFill>
                <a:latin typeface="Raleway" pitchFamily="34" charset="0"/>
                <a:ea typeface="Raleway" pitchFamily="34" charset="-122"/>
                <a:cs typeface="Raleway" pitchFamily="34" charset="-120"/>
              </a:rPr>
              <a:t>Model Karşılaştırması</a:t>
            </a:r>
            <a:endParaRPr lang="en-US" sz="2550" dirty="0"/>
          </a:p>
        </p:txBody>
      </p:sp>
      <p:sp>
        <p:nvSpPr>
          <p:cNvPr id="3" name="Shape 1"/>
          <p:cNvSpPr/>
          <p:nvPr/>
        </p:nvSpPr>
        <p:spPr>
          <a:xfrm>
            <a:off x="457349" y="1056308"/>
            <a:ext cx="8229302" cy="3343870"/>
          </a:xfrm>
          <a:prstGeom prst="roundRect">
            <a:avLst>
              <a:gd name="adj" fmla="val 1642"/>
            </a:avLst>
          </a:prstGeom>
          <a:noFill/>
          <a:ln w="4763">
            <a:solidFill>
              <a:srgbClr val="000000">
                <a:alpha val="8000"/>
              </a:srgbClr>
            </a:solidFill>
            <a:prstDash val="solid"/>
          </a:ln>
        </p:spPr>
        <p:txBody>
          <a:bodyPr/>
          <a:lstStyle/>
          <a:p>
            <a:endParaRPr lang="tr-TR"/>
          </a:p>
        </p:txBody>
      </p:sp>
      <p:sp>
        <p:nvSpPr>
          <p:cNvPr id="4" name="Shape 2"/>
          <p:cNvSpPr/>
          <p:nvPr/>
        </p:nvSpPr>
        <p:spPr>
          <a:xfrm>
            <a:off x="462111" y="1061070"/>
            <a:ext cx="8219777" cy="555724"/>
          </a:xfrm>
          <a:prstGeom prst="rect">
            <a:avLst/>
          </a:prstGeom>
          <a:solidFill>
            <a:srgbClr val="FFFFFF">
              <a:alpha val="4000"/>
            </a:srgbClr>
          </a:solidFill>
          <a:ln/>
        </p:spPr>
        <p:txBody>
          <a:bodyPr/>
          <a:lstStyle/>
          <a:p>
            <a:endParaRPr lang="tr-TR"/>
          </a:p>
        </p:txBody>
      </p:sp>
      <p:sp>
        <p:nvSpPr>
          <p:cNvPr id="5" name="Text 3"/>
          <p:cNvSpPr/>
          <p:nvPr/>
        </p:nvSpPr>
        <p:spPr>
          <a:xfrm>
            <a:off x="592782" y="1138089"/>
            <a:ext cx="1380232" cy="200844"/>
          </a:xfrm>
          <a:prstGeom prst="rect">
            <a:avLst/>
          </a:prstGeom>
          <a:noFill/>
          <a:ln/>
        </p:spPr>
        <p:txBody>
          <a:bodyPr wrap="none" lIns="0" tIns="0" rIns="0" bIns="0" rtlCol="0" anchor="t"/>
          <a:lstStyle/>
          <a:p>
            <a:pPr marL="0" indent="0" algn="l">
              <a:lnSpc>
                <a:spcPts val="1550"/>
              </a:lnSpc>
              <a:buNone/>
            </a:pPr>
            <a:r>
              <a:rPr lang="en-US" sz="1000" b="1" dirty="0">
                <a:solidFill>
                  <a:srgbClr val="3C3939"/>
                </a:solidFill>
                <a:latin typeface="Roboto" pitchFamily="34" charset="0"/>
                <a:ea typeface="Roboto" pitchFamily="34" charset="-122"/>
                <a:cs typeface="Roboto" pitchFamily="34" charset="-120"/>
              </a:rPr>
              <a:t>Model</a:t>
            </a:r>
            <a:endParaRPr lang="en-US" sz="1000" dirty="0"/>
          </a:p>
        </p:txBody>
      </p:sp>
      <p:sp>
        <p:nvSpPr>
          <p:cNvPr id="6" name="Text 4"/>
          <p:cNvSpPr/>
          <p:nvPr/>
        </p:nvSpPr>
        <p:spPr>
          <a:xfrm>
            <a:off x="2239119" y="1138089"/>
            <a:ext cx="1377851" cy="200844"/>
          </a:xfrm>
          <a:prstGeom prst="rect">
            <a:avLst/>
          </a:prstGeom>
          <a:noFill/>
          <a:ln/>
        </p:spPr>
        <p:txBody>
          <a:bodyPr wrap="none" lIns="0" tIns="0" rIns="0" bIns="0" rtlCol="0" anchor="t"/>
          <a:lstStyle/>
          <a:p>
            <a:pPr marL="0" indent="0" algn="l">
              <a:lnSpc>
                <a:spcPts val="1550"/>
              </a:lnSpc>
              <a:buNone/>
            </a:pPr>
            <a:r>
              <a:rPr lang="en-US" sz="1000" b="1" dirty="0">
                <a:solidFill>
                  <a:srgbClr val="3C3939"/>
                </a:solidFill>
                <a:latin typeface="Roboto" pitchFamily="34" charset="0"/>
                <a:ea typeface="Roboto" pitchFamily="34" charset="-122"/>
                <a:cs typeface="Roboto" pitchFamily="34" charset="-120"/>
              </a:rPr>
              <a:t>Hız(FPS)</a:t>
            </a:r>
            <a:endParaRPr lang="en-US" sz="1000" dirty="0"/>
          </a:p>
        </p:txBody>
      </p:sp>
      <p:sp>
        <p:nvSpPr>
          <p:cNvPr id="7" name="Text 5"/>
          <p:cNvSpPr/>
          <p:nvPr/>
        </p:nvSpPr>
        <p:spPr>
          <a:xfrm>
            <a:off x="3883075" y="1138089"/>
            <a:ext cx="1377851" cy="200844"/>
          </a:xfrm>
          <a:prstGeom prst="rect">
            <a:avLst/>
          </a:prstGeom>
          <a:noFill/>
          <a:ln/>
        </p:spPr>
        <p:txBody>
          <a:bodyPr wrap="none" lIns="0" tIns="0" rIns="0" bIns="0" rtlCol="0" anchor="t"/>
          <a:lstStyle/>
          <a:p>
            <a:pPr marL="0" indent="0" algn="l">
              <a:lnSpc>
                <a:spcPts val="1550"/>
              </a:lnSpc>
              <a:buNone/>
            </a:pPr>
            <a:r>
              <a:rPr lang="en-US" sz="1000" b="1" dirty="0">
                <a:solidFill>
                  <a:srgbClr val="3C3939"/>
                </a:solidFill>
                <a:latin typeface="Roboto" pitchFamily="34" charset="0"/>
                <a:ea typeface="Roboto" pitchFamily="34" charset="-122"/>
                <a:cs typeface="Roboto" pitchFamily="34" charset="-120"/>
              </a:rPr>
              <a:t>Doğruluk(mAP)</a:t>
            </a:r>
            <a:endParaRPr lang="en-US" sz="1000" dirty="0"/>
          </a:p>
        </p:txBody>
      </p:sp>
      <p:sp>
        <p:nvSpPr>
          <p:cNvPr id="8" name="Text 6"/>
          <p:cNvSpPr/>
          <p:nvPr/>
        </p:nvSpPr>
        <p:spPr>
          <a:xfrm>
            <a:off x="5527030" y="1138089"/>
            <a:ext cx="1377851" cy="200844"/>
          </a:xfrm>
          <a:prstGeom prst="rect">
            <a:avLst/>
          </a:prstGeom>
          <a:noFill/>
          <a:ln/>
        </p:spPr>
        <p:txBody>
          <a:bodyPr wrap="none" lIns="0" tIns="0" rIns="0" bIns="0" rtlCol="0" anchor="t"/>
          <a:lstStyle/>
          <a:p>
            <a:pPr marL="0" indent="0" algn="l">
              <a:lnSpc>
                <a:spcPts val="1550"/>
              </a:lnSpc>
              <a:buNone/>
            </a:pPr>
            <a:r>
              <a:rPr lang="en-US" sz="1000" b="1" dirty="0">
                <a:solidFill>
                  <a:srgbClr val="3C3939"/>
                </a:solidFill>
                <a:latin typeface="Roboto" pitchFamily="34" charset="0"/>
                <a:ea typeface="Roboto" pitchFamily="34" charset="-122"/>
                <a:cs typeface="Roboto" pitchFamily="34" charset="-120"/>
              </a:rPr>
              <a:t>Küçük Nesne</a:t>
            </a:r>
            <a:endParaRPr lang="en-US" sz="1000" dirty="0"/>
          </a:p>
        </p:txBody>
      </p:sp>
      <p:sp>
        <p:nvSpPr>
          <p:cNvPr id="9" name="Text 7"/>
          <p:cNvSpPr/>
          <p:nvPr/>
        </p:nvSpPr>
        <p:spPr>
          <a:xfrm>
            <a:off x="7170986" y="1138089"/>
            <a:ext cx="1380232" cy="401687"/>
          </a:xfrm>
          <a:prstGeom prst="rect">
            <a:avLst/>
          </a:prstGeom>
          <a:noFill/>
          <a:ln/>
        </p:spPr>
        <p:txBody>
          <a:bodyPr wrap="square" lIns="0" tIns="0" rIns="0" bIns="0" rtlCol="0" anchor="t"/>
          <a:lstStyle/>
          <a:p>
            <a:pPr marL="0" indent="0" algn="l">
              <a:lnSpc>
                <a:spcPts val="1550"/>
              </a:lnSpc>
              <a:buNone/>
            </a:pPr>
            <a:r>
              <a:rPr lang="en-US" sz="1000" b="1" dirty="0">
                <a:solidFill>
                  <a:srgbClr val="3C3939"/>
                </a:solidFill>
                <a:latin typeface="Roboto" pitchFamily="34" charset="0"/>
                <a:ea typeface="Roboto" pitchFamily="34" charset="-122"/>
                <a:cs typeface="Roboto" pitchFamily="34" charset="-120"/>
              </a:rPr>
              <a:t>İdeal Kullanım Senaryosu</a:t>
            </a:r>
            <a:endParaRPr lang="en-US" sz="1000" dirty="0"/>
          </a:p>
        </p:txBody>
      </p:sp>
      <p:sp>
        <p:nvSpPr>
          <p:cNvPr id="10" name="Shape 8"/>
          <p:cNvSpPr/>
          <p:nvPr/>
        </p:nvSpPr>
        <p:spPr>
          <a:xfrm>
            <a:off x="462111" y="1616794"/>
            <a:ext cx="8219777" cy="555724"/>
          </a:xfrm>
          <a:prstGeom prst="rect">
            <a:avLst/>
          </a:prstGeom>
          <a:solidFill>
            <a:srgbClr val="000000">
              <a:alpha val="4000"/>
            </a:srgbClr>
          </a:solidFill>
          <a:ln/>
        </p:spPr>
        <p:txBody>
          <a:bodyPr/>
          <a:lstStyle/>
          <a:p>
            <a:endParaRPr lang="tr-TR"/>
          </a:p>
        </p:txBody>
      </p:sp>
      <p:sp>
        <p:nvSpPr>
          <p:cNvPr id="11" name="Text 9"/>
          <p:cNvSpPr/>
          <p:nvPr/>
        </p:nvSpPr>
        <p:spPr>
          <a:xfrm>
            <a:off x="592782" y="1693813"/>
            <a:ext cx="1380232" cy="200844"/>
          </a:xfrm>
          <a:prstGeom prst="rect">
            <a:avLst/>
          </a:prstGeom>
          <a:noFill/>
          <a:ln/>
        </p:spPr>
        <p:txBody>
          <a:bodyPr wrap="non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YOLOv8</a:t>
            </a:r>
            <a:endParaRPr lang="en-US" sz="1000" dirty="0"/>
          </a:p>
        </p:txBody>
      </p:sp>
      <p:sp>
        <p:nvSpPr>
          <p:cNvPr id="12" name="Text 10"/>
          <p:cNvSpPr/>
          <p:nvPr/>
        </p:nvSpPr>
        <p:spPr>
          <a:xfrm>
            <a:off x="2239119" y="1693813"/>
            <a:ext cx="1377851" cy="200844"/>
          </a:xfrm>
          <a:prstGeom prst="rect">
            <a:avLst/>
          </a:prstGeom>
          <a:noFill/>
          <a:ln/>
        </p:spPr>
        <p:txBody>
          <a:bodyPr wrap="non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Çok Yüksek</a:t>
            </a:r>
            <a:endParaRPr lang="en-US" sz="1000" dirty="0"/>
          </a:p>
        </p:txBody>
      </p:sp>
      <p:sp>
        <p:nvSpPr>
          <p:cNvPr id="13" name="Text 11"/>
          <p:cNvSpPr/>
          <p:nvPr/>
        </p:nvSpPr>
        <p:spPr>
          <a:xfrm>
            <a:off x="3883075" y="1693813"/>
            <a:ext cx="1377851" cy="200844"/>
          </a:xfrm>
          <a:prstGeom prst="rect">
            <a:avLst/>
          </a:prstGeom>
          <a:noFill/>
          <a:ln/>
        </p:spPr>
        <p:txBody>
          <a:bodyPr wrap="non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Orta-İyi</a:t>
            </a:r>
            <a:endParaRPr lang="en-US" sz="1000" dirty="0"/>
          </a:p>
        </p:txBody>
      </p:sp>
      <p:sp>
        <p:nvSpPr>
          <p:cNvPr id="14" name="Text 12"/>
          <p:cNvSpPr/>
          <p:nvPr/>
        </p:nvSpPr>
        <p:spPr>
          <a:xfrm>
            <a:off x="5527030" y="1693813"/>
            <a:ext cx="1377851" cy="200844"/>
          </a:xfrm>
          <a:prstGeom prst="rect">
            <a:avLst/>
          </a:prstGeom>
          <a:noFill/>
          <a:ln/>
        </p:spPr>
        <p:txBody>
          <a:bodyPr wrap="non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Orta</a:t>
            </a:r>
            <a:endParaRPr lang="en-US" sz="1000" dirty="0"/>
          </a:p>
        </p:txBody>
      </p:sp>
      <p:sp>
        <p:nvSpPr>
          <p:cNvPr id="15" name="Text 13"/>
          <p:cNvSpPr/>
          <p:nvPr/>
        </p:nvSpPr>
        <p:spPr>
          <a:xfrm>
            <a:off x="7170986" y="1693813"/>
            <a:ext cx="1380232" cy="401687"/>
          </a:xfrm>
          <a:prstGeom prst="rect">
            <a:avLst/>
          </a:prstGeom>
          <a:noFill/>
          <a:ln/>
        </p:spPr>
        <p:txBody>
          <a:bodyPr wrap="squar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Gerçek zamanlı sistemler</a:t>
            </a:r>
            <a:endParaRPr lang="en-US" sz="1000" dirty="0"/>
          </a:p>
        </p:txBody>
      </p:sp>
      <p:sp>
        <p:nvSpPr>
          <p:cNvPr id="16" name="Shape 14"/>
          <p:cNvSpPr/>
          <p:nvPr/>
        </p:nvSpPr>
        <p:spPr>
          <a:xfrm>
            <a:off x="462111" y="2172519"/>
            <a:ext cx="8219777" cy="555724"/>
          </a:xfrm>
          <a:prstGeom prst="rect">
            <a:avLst/>
          </a:prstGeom>
          <a:solidFill>
            <a:srgbClr val="FFFFFF">
              <a:alpha val="4000"/>
            </a:srgbClr>
          </a:solidFill>
          <a:ln/>
        </p:spPr>
        <p:txBody>
          <a:bodyPr/>
          <a:lstStyle/>
          <a:p>
            <a:endParaRPr lang="tr-TR"/>
          </a:p>
        </p:txBody>
      </p:sp>
      <p:sp>
        <p:nvSpPr>
          <p:cNvPr id="17" name="Text 15"/>
          <p:cNvSpPr/>
          <p:nvPr/>
        </p:nvSpPr>
        <p:spPr>
          <a:xfrm>
            <a:off x="592782" y="2249537"/>
            <a:ext cx="1380232" cy="200844"/>
          </a:xfrm>
          <a:prstGeom prst="rect">
            <a:avLst/>
          </a:prstGeom>
          <a:noFill/>
          <a:ln/>
        </p:spPr>
        <p:txBody>
          <a:bodyPr wrap="non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Faster R-CNN</a:t>
            </a:r>
            <a:endParaRPr lang="en-US" sz="1000" dirty="0"/>
          </a:p>
        </p:txBody>
      </p:sp>
      <p:sp>
        <p:nvSpPr>
          <p:cNvPr id="18" name="Text 16"/>
          <p:cNvSpPr/>
          <p:nvPr/>
        </p:nvSpPr>
        <p:spPr>
          <a:xfrm>
            <a:off x="2239119" y="2249537"/>
            <a:ext cx="1377851" cy="200844"/>
          </a:xfrm>
          <a:prstGeom prst="rect">
            <a:avLst/>
          </a:prstGeom>
          <a:noFill/>
          <a:ln/>
        </p:spPr>
        <p:txBody>
          <a:bodyPr wrap="non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Orta</a:t>
            </a:r>
            <a:endParaRPr lang="en-US" sz="1000" dirty="0"/>
          </a:p>
        </p:txBody>
      </p:sp>
      <p:sp>
        <p:nvSpPr>
          <p:cNvPr id="19" name="Text 17"/>
          <p:cNvSpPr/>
          <p:nvPr/>
        </p:nvSpPr>
        <p:spPr>
          <a:xfrm>
            <a:off x="3883075" y="2249537"/>
            <a:ext cx="1377851" cy="200844"/>
          </a:xfrm>
          <a:prstGeom prst="rect">
            <a:avLst/>
          </a:prstGeom>
          <a:noFill/>
          <a:ln/>
        </p:spPr>
        <p:txBody>
          <a:bodyPr wrap="non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Çok Yüksek</a:t>
            </a:r>
            <a:endParaRPr lang="en-US" sz="1000" dirty="0"/>
          </a:p>
        </p:txBody>
      </p:sp>
      <p:sp>
        <p:nvSpPr>
          <p:cNvPr id="20" name="Text 18"/>
          <p:cNvSpPr/>
          <p:nvPr/>
        </p:nvSpPr>
        <p:spPr>
          <a:xfrm>
            <a:off x="5527030" y="2249537"/>
            <a:ext cx="1377851" cy="200844"/>
          </a:xfrm>
          <a:prstGeom prst="rect">
            <a:avLst/>
          </a:prstGeom>
          <a:noFill/>
          <a:ln/>
        </p:spPr>
        <p:txBody>
          <a:bodyPr wrap="non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Çok iyi</a:t>
            </a:r>
            <a:endParaRPr lang="en-US" sz="1000" dirty="0"/>
          </a:p>
        </p:txBody>
      </p:sp>
      <p:sp>
        <p:nvSpPr>
          <p:cNvPr id="21" name="Text 19"/>
          <p:cNvSpPr/>
          <p:nvPr/>
        </p:nvSpPr>
        <p:spPr>
          <a:xfrm>
            <a:off x="7170986" y="2249537"/>
            <a:ext cx="1380232" cy="401687"/>
          </a:xfrm>
          <a:prstGeom prst="rect">
            <a:avLst/>
          </a:prstGeom>
          <a:noFill/>
          <a:ln/>
        </p:spPr>
        <p:txBody>
          <a:bodyPr wrap="squar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Yüksek hassasiyet gerektiren uygulamalar</a:t>
            </a:r>
            <a:endParaRPr lang="en-US" sz="1000" dirty="0"/>
          </a:p>
        </p:txBody>
      </p:sp>
      <p:sp>
        <p:nvSpPr>
          <p:cNvPr id="22" name="Shape 20"/>
          <p:cNvSpPr/>
          <p:nvPr/>
        </p:nvSpPr>
        <p:spPr>
          <a:xfrm>
            <a:off x="462111" y="2728243"/>
            <a:ext cx="8219777" cy="555724"/>
          </a:xfrm>
          <a:prstGeom prst="rect">
            <a:avLst/>
          </a:prstGeom>
          <a:solidFill>
            <a:srgbClr val="000000">
              <a:alpha val="4000"/>
            </a:srgbClr>
          </a:solidFill>
          <a:ln/>
        </p:spPr>
        <p:txBody>
          <a:bodyPr/>
          <a:lstStyle/>
          <a:p>
            <a:endParaRPr lang="tr-TR"/>
          </a:p>
        </p:txBody>
      </p:sp>
      <p:sp>
        <p:nvSpPr>
          <p:cNvPr id="23" name="Text 21"/>
          <p:cNvSpPr/>
          <p:nvPr/>
        </p:nvSpPr>
        <p:spPr>
          <a:xfrm>
            <a:off x="592782" y="2805261"/>
            <a:ext cx="1380232" cy="200844"/>
          </a:xfrm>
          <a:prstGeom prst="rect">
            <a:avLst/>
          </a:prstGeom>
          <a:noFill/>
          <a:ln/>
        </p:spPr>
        <p:txBody>
          <a:bodyPr wrap="non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SSD</a:t>
            </a:r>
            <a:endParaRPr lang="en-US" sz="1000" dirty="0"/>
          </a:p>
        </p:txBody>
      </p:sp>
      <p:sp>
        <p:nvSpPr>
          <p:cNvPr id="24" name="Text 22"/>
          <p:cNvSpPr/>
          <p:nvPr/>
        </p:nvSpPr>
        <p:spPr>
          <a:xfrm>
            <a:off x="2239119" y="2805261"/>
            <a:ext cx="1377851" cy="200844"/>
          </a:xfrm>
          <a:prstGeom prst="rect">
            <a:avLst/>
          </a:prstGeom>
          <a:noFill/>
          <a:ln/>
        </p:spPr>
        <p:txBody>
          <a:bodyPr wrap="non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Yüksek</a:t>
            </a:r>
            <a:endParaRPr lang="en-US" sz="1000" dirty="0"/>
          </a:p>
        </p:txBody>
      </p:sp>
      <p:sp>
        <p:nvSpPr>
          <p:cNvPr id="25" name="Text 23"/>
          <p:cNvSpPr/>
          <p:nvPr/>
        </p:nvSpPr>
        <p:spPr>
          <a:xfrm>
            <a:off x="3883075" y="2805261"/>
            <a:ext cx="1377851" cy="200844"/>
          </a:xfrm>
          <a:prstGeom prst="rect">
            <a:avLst/>
          </a:prstGeom>
          <a:noFill/>
          <a:ln/>
        </p:spPr>
        <p:txBody>
          <a:bodyPr wrap="non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İyi</a:t>
            </a:r>
            <a:endParaRPr lang="en-US" sz="1000" dirty="0"/>
          </a:p>
        </p:txBody>
      </p:sp>
      <p:sp>
        <p:nvSpPr>
          <p:cNvPr id="26" name="Text 24"/>
          <p:cNvSpPr/>
          <p:nvPr/>
        </p:nvSpPr>
        <p:spPr>
          <a:xfrm>
            <a:off x="5527030" y="2805261"/>
            <a:ext cx="1377851" cy="200844"/>
          </a:xfrm>
          <a:prstGeom prst="rect">
            <a:avLst/>
          </a:prstGeom>
          <a:noFill/>
          <a:ln/>
        </p:spPr>
        <p:txBody>
          <a:bodyPr wrap="non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Zayıf</a:t>
            </a:r>
            <a:endParaRPr lang="en-US" sz="1000" dirty="0"/>
          </a:p>
        </p:txBody>
      </p:sp>
      <p:sp>
        <p:nvSpPr>
          <p:cNvPr id="27" name="Text 25"/>
          <p:cNvSpPr/>
          <p:nvPr/>
        </p:nvSpPr>
        <p:spPr>
          <a:xfrm>
            <a:off x="7170986" y="2805261"/>
            <a:ext cx="1380232" cy="401687"/>
          </a:xfrm>
          <a:prstGeom prst="rect">
            <a:avLst/>
          </a:prstGeom>
          <a:noFill/>
          <a:ln/>
        </p:spPr>
        <p:txBody>
          <a:bodyPr wrap="squar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Düşük Güçlü Donanımlar</a:t>
            </a:r>
            <a:endParaRPr lang="en-US" sz="1000" dirty="0"/>
          </a:p>
        </p:txBody>
      </p:sp>
      <p:sp>
        <p:nvSpPr>
          <p:cNvPr id="28" name="Shape 26"/>
          <p:cNvSpPr/>
          <p:nvPr/>
        </p:nvSpPr>
        <p:spPr>
          <a:xfrm>
            <a:off x="462111" y="3283967"/>
            <a:ext cx="8219777" cy="555724"/>
          </a:xfrm>
          <a:prstGeom prst="rect">
            <a:avLst/>
          </a:prstGeom>
          <a:solidFill>
            <a:srgbClr val="FFFFFF">
              <a:alpha val="4000"/>
            </a:srgbClr>
          </a:solidFill>
          <a:ln/>
        </p:spPr>
        <p:txBody>
          <a:bodyPr/>
          <a:lstStyle/>
          <a:p>
            <a:endParaRPr lang="tr-TR"/>
          </a:p>
        </p:txBody>
      </p:sp>
      <p:sp>
        <p:nvSpPr>
          <p:cNvPr id="29" name="Text 27"/>
          <p:cNvSpPr/>
          <p:nvPr/>
        </p:nvSpPr>
        <p:spPr>
          <a:xfrm>
            <a:off x="592782" y="3360986"/>
            <a:ext cx="1380232" cy="200844"/>
          </a:xfrm>
          <a:prstGeom prst="rect">
            <a:avLst/>
          </a:prstGeom>
          <a:noFill/>
          <a:ln/>
        </p:spPr>
        <p:txBody>
          <a:bodyPr wrap="non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RetinaNet</a:t>
            </a:r>
            <a:endParaRPr lang="en-US" sz="1000" dirty="0"/>
          </a:p>
        </p:txBody>
      </p:sp>
      <p:sp>
        <p:nvSpPr>
          <p:cNvPr id="30" name="Text 28"/>
          <p:cNvSpPr/>
          <p:nvPr/>
        </p:nvSpPr>
        <p:spPr>
          <a:xfrm>
            <a:off x="2239119" y="3360986"/>
            <a:ext cx="1377851" cy="200844"/>
          </a:xfrm>
          <a:prstGeom prst="rect">
            <a:avLst/>
          </a:prstGeom>
          <a:noFill/>
          <a:ln/>
        </p:spPr>
        <p:txBody>
          <a:bodyPr wrap="non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Orta</a:t>
            </a:r>
            <a:endParaRPr lang="en-US" sz="1000" dirty="0"/>
          </a:p>
        </p:txBody>
      </p:sp>
      <p:sp>
        <p:nvSpPr>
          <p:cNvPr id="31" name="Text 29"/>
          <p:cNvSpPr/>
          <p:nvPr/>
        </p:nvSpPr>
        <p:spPr>
          <a:xfrm>
            <a:off x="3883075" y="3360986"/>
            <a:ext cx="1377851" cy="200844"/>
          </a:xfrm>
          <a:prstGeom prst="rect">
            <a:avLst/>
          </a:prstGeom>
          <a:noFill/>
          <a:ln/>
        </p:spPr>
        <p:txBody>
          <a:bodyPr wrap="non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Yüksek</a:t>
            </a:r>
            <a:endParaRPr lang="en-US" sz="1000" dirty="0"/>
          </a:p>
        </p:txBody>
      </p:sp>
      <p:sp>
        <p:nvSpPr>
          <p:cNvPr id="32" name="Text 30"/>
          <p:cNvSpPr/>
          <p:nvPr/>
        </p:nvSpPr>
        <p:spPr>
          <a:xfrm>
            <a:off x="5527030" y="3360986"/>
            <a:ext cx="1377851" cy="200844"/>
          </a:xfrm>
          <a:prstGeom prst="rect">
            <a:avLst/>
          </a:prstGeom>
          <a:noFill/>
          <a:ln/>
        </p:spPr>
        <p:txBody>
          <a:bodyPr wrap="non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İyi</a:t>
            </a:r>
            <a:endParaRPr lang="en-US" sz="1000" dirty="0"/>
          </a:p>
        </p:txBody>
      </p:sp>
      <p:sp>
        <p:nvSpPr>
          <p:cNvPr id="33" name="Text 31"/>
          <p:cNvSpPr/>
          <p:nvPr/>
        </p:nvSpPr>
        <p:spPr>
          <a:xfrm>
            <a:off x="7170986" y="3360986"/>
            <a:ext cx="1380232" cy="401687"/>
          </a:xfrm>
          <a:prstGeom prst="rect">
            <a:avLst/>
          </a:prstGeom>
          <a:noFill/>
          <a:ln/>
        </p:spPr>
        <p:txBody>
          <a:bodyPr wrap="squar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Yoğun Arka Planlı Karmaşık Alanlar</a:t>
            </a:r>
            <a:endParaRPr lang="en-US" sz="1000" dirty="0"/>
          </a:p>
        </p:txBody>
      </p:sp>
      <p:sp>
        <p:nvSpPr>
          <p:cNvPr id="34" name="Shape 32"/>
          <p:cNvSpPr/>
          <p:nvPr/>
        </p:nvSpPr>
        <p:spPr>
          <a:xfrm>
            <a:off x="462111" y="3839691"/>
            <a:ext cx="8219777" cy="555724"/>
          </a:xfrm>
          <a:prstGeom prst="rect">
            <a:avLst/>
          </a:prstGeom>
          <a:solidFill>
            <a:srgbClr val="000000">
              <a:alpha val="4000"/>
            </a:srgbClr>
          </a:solidFill>
          <a:ln/>
        </p:spPr>
        <p:txBody>
          <a:bodyPr/>
          <a:lstStyle/>
          <a:p>
            <a:endParaRPr lang="tr-TR"/>
          </a:p>
        </p:txBody>
      </p:sp>
      <p:sp>
        <p:nvSpPr>
          <p:cNvPr id="35" name="Text 33"/>
          <p:cNvSpPr/>
          <p:nvPr/>
        </p:nvSpPr>
        <p:spPr>
          <a:xfrm>
            <a:off x="592782" y="3916710"/>
            <a:ext cx="1380232" cy="200844"/>
          </a:xfrm>
          <a:prstGeom prst="rect">
            <a:avLst/>
          </a:prstGeom>
          <a:noFill/>
          <a:ln/>
        </p:spPr>
        <p:txBody>
          <a:bodyPr wrap="non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DETR</a:t>
            </a:r>
            <a:endParaRPr lang="en-US" sz="1000" dirty="0"/>
          </a:p>
        </p:txBody>
      </p:sp>
      <p:sp>
        <p:nvSpPr>
          <p:cNvPr id="36" name="Text 34"/>
          <p:cNvSpPr/>
          <p:nvPr/>
        </p:nvSpPr>
        <p:spPr>
          <a:xfrm>
            <a:off x="2239119" y="3916710"/>
            <a:ext cx="1377851" cy="200844"/>
          </a:xfrm>
          <a:prstGeom prst="rect">
            <a:avLst/>
          </a:prstGeom>
          <a:noFill/>
          <a:ln/>
        </p:spPr>
        <p:txBody>
          <a:bodyPr wrap="non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Düşük</a:t>
            </a:r>
            <a:endParaRPr lang="en-US" sz="1000" dirty="0"/>
          </a:p>
        </p:txBody>
      </p:sp>
      <p:sp>
        <p:nvSpPr>
          <p:cNvPr id="37" name="Text 35"/>
          <p:cNvSpPr/>
          <p:nvPr/>
        </p:nvSpPr>
        <p:spPr>
          <a:xfrm>
            <a:off x="3883075" y="3916710"/>
            <a:ext cx="1377851" cy="200844"/>
          </a:xfrm>
          <a:prstGeom prst="rect">
            <a:avLst/>
          </a:prstGeom>
          <a:noFill/>
          <a:ln/>
        </p:spPr>
        <p:txBody>
          <a:bodyPr wrap="non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Yüksek</a:t>
            </a:r>
            <a:endParaRPr lang="en-US" sz="1000" dirty="0"/>
          </a:p>
        </p:txBody>
      </p:sp>
      <p:sp>
        <p:nvSpPr>
          <p:cNvPr id="38" name="Text 36"/>
          <p:cNvSpPr/>
          <p:nvPr/>
        </p:nvSpPr>
        <p:spPr>
          <a:xfrm>
            <a:off x="5527030" y="3916710"/>
            <a:ext cx="1377851" cy="200844"/>
          </a:xfrm>
          <a:prstGeom prst="rect">
            <a:avLst/>
          </a:prstGeom>
          <a:noFill/>
          <a:ln/>
        </p:spPr>
        <p:txBody>
          <a:bodyPr wrap="non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Gelişmekte</a:t>
            </a:r>
            <a:endParaRPr lang="en-US" sz="1000" dirty="0"/>
          </a:p>
        </p:txBody>
      </p:sp>
      <p:sp>
        <p:nvSpPr>
          <p:cNvPr id="39" name="Text 37"/>
          <p:cNvSpPr/>
          <p:nvPr/>
        </p:nvSpPr>
        <p:spPr>
          <a:xfrm>
            <a:off x="7170986" y="3916710"/>
            <a:ext cx="1380232" cy="401687"/>
          </a:xfrm>
          <a:prstGeom prst="rect">
            <a:avLst/>
          </a:prstGeom>
          <a:noFill/>
          <a:ln/>
        </p:spPr>
        <p:txBody>
          <a:bodyPr wrap="squar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Global Bağlam Araştırmaları</a:t>
            </a:r>
            <a:endParaRPr lang="en-US" sz="1000" dirty="0"/>
          </a:p>
        </p:txBody>
      </p:sp>
      <p:sp>
        <p:nvSpPr>
          <p:cNvPr id="40" name="Text 38"/>
          <p:cNvSpPr/>
          <p:nvPr/>
        </p:nvSpPr>
        <p:spPr>
          <a:xfrm>
            <a:off x="457349" y="4535686"/>
            <a:ext cx="8229302" cy="200844"/>
          </a:xfrm>
          <a:prstGeom prst="rect">
            <a:avLst/>
          </a:prstGeom>
          <a:noFill/>
          <a:ln/>
        </p:spPr>
        <p:txBody>
          <a:bodyPr wrap="none" lIns="0" tIns="0" rIns="0" bIns="0" rtlCol="0" anchor="t"/>
          <a:lstStyle/>
          <a:p>
            <a:pPr marL="0" indent="0" algn="l">
              <a:lnSpc>
                <a:spcPts val="1550"/>
              </a:lnSpc>
              <a:buNone/>
            </a:pPr>
            <a:r>
              <a:rPr lang="en-US" sz="1000" dirty="0">
                <a:solidFill>
                  <a:srgbClr val="3C3939"/>
                </a:solidFill>
                <a:latin typeface="Roboto" pitchFamily="34" charset="0"/>
                <a:ea typeface="Roboto" pitchFamily="34" charset="-122"/>
                <a:cs typeface="Roboto" pitchFamily="34" charset="-120"/>
              </a:rPr>
              <a:t>Drone uygulamalarında hız genellikle kritik olduğundan YOLO ve SSD tercih edilir.</a:t>
            </a:r>
            <a:endParaRPr lang="en-US" sz="1000" dirty="0"/>
          </a:p>
        </p:txBody>
      </p:sp>
      <p:pic>
        <p:nvPicPr>
          <p:cNvPr id="42" name="Resim 41">
            <a:extLst>
              <a:ext uri="{FF2B5EF4-FFF2-40B4-BE49-F238E27FC236}">
                <a16:creationId xmlns:a16="http://schemas.microsoft.com/office/drawing/2014/main" id="{CF11067F-7157-F398-C8D8-7585EF328699}"/>
              </a:ext>
            </a:extLst>
          </p:cNvPr>
          <p:cNvPicPr>
            <a:picLocks noChangeAspect="1"/>
          </p:cNvPicPr>
          <p:nvPr/>
        </p:nvPicPr>
        <p:blipFill>
          <a:blip r:embed="rId3"/>
          <a:stretch>
            <a:fillRect/>
          </a:stretch>
        </p:blipFill>
        <p:spPr>
          <a:xfrm>
            <a:off x="7210425" y="4685209"/>
            <a:ext cx="1933575" cy="4191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Text 0"/>
          <p:cNvSpPr/>
          <p:nvPr/>
        </p:nvSpPr>
        <p:spPr>
          <a:xfrm>
            <a:off x="395362" y="353020"/>
            <a:ext cx="4924276" cy="705892"/>
          </a:xfrm>
          <a:prstGeom prst="rect">
            <a:avLst/>
          </a:prstGeom>
          <a:noFill/>
          <a:ln/>
        </p:spPr>
        <p:txBody>
          <a:bodyPr wrap="squar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Drone Görüntülerinden Nesne Tespitini Zorlaştıran Etkenler</a:t>
            </a:r>
            <a:endParaRPr lang="en-US" sz="2200" dirty="0"/>
          </a:p>
        </p:txBody>
      </p:sp>
      <p:sp>
        <p:nvSpPr>
          <p:cNvPr id="4" name="Shape 1"/>
          <p:cNvSpPr/>
          <p:nvPr/>
        </p:nvSpPr>
        <p:spPr>
          <a:xfrm>
            <a:off x="395362" y="1193899"/>
            <a:ext cx="4924276" cy="647328"/>
          </a:xfrm>
          <a:prstGeom prst="roundRect">
            <a:avLst>
              <a:gd name="adj" fmla="val 10594"/>
            </a:avLst>
          </a:prstGeom>
          <a:solidFill>
            <a:srgbClr val="FFFFFF">
              <a:alpha val="95000"/>
            </a:srgbClr>
          </a:solidFill>
          <a:ln w="14288">
            <a:solidFill>
              <a:srgbClr val="C7C7D0"/>
            </a:solidFill>
            <a:prstDash val="solid"/>
          </a:ln>
        </p:spPr>
        <p:txBody>
          <a:bodyPr/>
          <a:lstStyle/>
          <a:p>
            <a:endParaRPr lang="tr-TR"/>
          </a:p>
        </p:txBody>
      </p:sp>
      <p:sp>
        <p:nvSpPr>
          <p:cNvPr id="5" name="Shape 2"/>
          <p:cNvSpPr/>
          <p:nvPr/>
        </p:nvSpPr>
        <p:spPr>
          <a:xfrm>
            <a:off x="381074" y="1193899"/>
            <a:ext cx="57150" cy="647328"/>
          </a:xfrm>
          <a:prstGeom prst="roundRect">
            <a:avLst>
              <a:gd name="adj" fmla="val 83023"/>
            </a:avLst>
          </a:prstGeom>
          <a:solidFill>
            <a:srgbClr val="1B1B27"/>
          </a:solidFill>
          <a:ln/>
        </p:spPr>
        <p:txBody>
          <a:bodyPr/>
          <a:lstStyle/>
          <a:p>
            <a:endParaRPr lang="tr-TR"/>
          </a:p>
        </p:txBody>
      </p:sp>
      <p:sp>
        <p:nvSpPr>
          <p:cNvPr id="6" name="Text 3"/>
          <p:cNvSpPr/>
          <p:nvPr/>
        </p:nvSpPr>
        <p:spPr>
          <a:xfrm>
            <a:off x="565472" y="1321147"/>
            <a:ext cx="1412081" cy="176510"/>
          </a:xfrm>
          <a:prstGeom prst="rect">
            <a:avLst/>
          </a:prstGeom>
          <a:noFill/>
          <a:ln/>
        </p:spPr>
        <p:txBody>
          <a:bodyPr wrap="none" lIns="0" tIns="0" rIns="0" bIns="0" rtlCol="0" anchor="t"/>
          <a:lstStyle/>
          <a:p>
            <a:pPr marL="0" indent="0" algn="l">
              <a:lnSpc>
                <a:spcPts val="1350"/>
              </a:lnSpc>
              <a:buNone/>
            </a:pPr>
            <a:r>
              <a:rPr lang="en-US" sz="1100" dirty="0">
                <a:solidFill>
                  <a:srgbClr val="3C3939"/>
                </a:solidFill>
                <a:latin typeface="Raleway" pitchFamily="34" charset="0"/>
                <a:ea typeface="Raleway" pitchFamily="34" charset="-122"/>
                <a:cs typeface="Raleway" pitchFamily="34" charset="-120"/>
              </a:rPr>
              <a:t>Küçük Nesneler</a:t>
            </a:r>
            <a:endParaRPr lang="en-US" sz="1100" dirty="0"/>
          </a:p>
        </p:txBody>
      </p:sp>
      <p:sp>
        <p:nvSpPr>
          <p:cNvPr id="7" name="Text 4"/>
          <p:cNvSpPr/>
          <p:nvPr/>
        </p:nvSpPr>
        <p:spPr>
          <a:xfrm>
            <a:off x="565472" y="1551608"/>
            <a:ext cx="4626918" cy="162371"/>
          </a:xfrm>
          <a:prstGeom prst="rect">
            <a:avLst/>
          </a:prstGeom>
          <a:noFill/>
          <a:ln/>
        </p:spPr>
        <p:txBody>
          <a:bodyPr wrap="none" lIns="0" tIns="0" rIns="0" bIns="0" rtlCol="0" anchor="t"/>
          <a:lstStyle/>
          <a:p>
            <a:pPr marL="0" indent="0" algn="l">
              <a:lnSpc>
                <a:spcPts val="1250"/>
              </a:lnSpc>
              <a:buNone/>
            </a:pPr>
            <a:r>
              <a:rPr lang="en-US" sz="850" dirty="0">
                <a:solidFill>
                  <a:srgbClr val="3C3939"/>
                </a:solidFill>
                <a:latin typeface="Roboto" pitchFamily="34" charset="0"/>
                <a:ea typeface="Roboto" pitchFamily="34" charset="-122"/>
                <a:cs typeface="Roboto" pitchFamily="34" charset="-120"/>
              </a:rPr>
              <a:t>Yüksek irtifadan çekilen görüntülerde nesneler çok küçük görünür ve tespit zorlaşır.</a:t>
            </a:r>
            <a:endParaRPr lang="en-US" sz="850" dirty="0"/>
          </a:p>
        </p:txBody>
      </p:sp>
      <p:sp>
        <p:nvSpPr>
          <p:cNvPr id="8" name="Shape 5"/>
          <p:cNvSpPr/>
          <p:nvPr/>
        </p:nvSpPr>
        <p:spPr>
          <a:xfrm>
            <a:off x="395362" y="1931194"/>
            <a:ext cx="4924276" cy="647328"/>
          </a:xfrm>
          <a:prstGeom prst="roundRect">
            <a:avLst>
              <a:gd name="adj" fmla="val 10594"/>
            </a:avLst>
          </a:prstGeom>
          <a:solidFill>
            <a:srgbClr val="FFFFFF">
              <a:alpha val="95000"/>
            </a:srgbClr>
          </a:solidFill>
          <a:ln w="14288">
            <a:solidFill>
              <a:srgbClr val="C7C7D0"/>
            </a:solidFill>
            <a:prstDash val="solid"/>
          </a:ln>
        </p:spPr>
        <p:txBody>
          <a:bodyPr/>
          <a:lstStyle/>
          <a:p>
            <a:endParaRPr lang="tr-TR"/>
          </a:p>
        </p:txBody>
      </p:sp>
      <p:sp>
        <p:nvSpPr>
          <p:cNvPr id="9" name="Shape 6"/>
          <p:cNvSpPr/>
          <p:nvPr/>
        </p:nvSpPr>
        <p:spPr>
          <a:xfrm>
            <a:off x="381074" y="1931194"/>
            <a:ext cx="57150" cy="647328"/>
          </a:xfrm>
          <a:prstGeom prst="roundRect">
            <a:avLst>
              <a:gd name="adj" fmla="val 83023"/>
            </a:avLst>
          </a:prstGeom>
          <a:solidFill>
            <a:srgbClr val="1B1B27"/>
          </a:solidFill>
          <a:ln/>
        </p:spPr>
        <p:txBody>
          <a:bodyPr/>
          <a:lstStyle/>
          <a:p>
            <a:endParaRPr lang="tr-TR"/>
          </a:p>
        </p:txBody>
      </p:sp>
      <p:sp>
        <p:nvSpPr>
          <p:cNvPr id="10" name="Text 7"/>
          <p:cNvSpPr/>
          <p:nvPr/>
        </p:nvSpPr>
        <p:spPr>
          <a:xfrm>
            <a:off x="565472" y="2058442"/>
            <a:ext cx="1412081" cy="176510"/>
          </a:xfrm>
          <a:prstGeom prst="rect">
            <a:avLst/>
          </a:prstGeom>
          <a:noFill/>
          <a:ln/>
        </p:spPr>
        <p:txBody>
          <a:bodyPr wrap="none" lIns="0" tIns="0" rIns="0" bIns="0" rtlCol="0" anchor="t"/>
          <a:lstStyle/>
          <a:p>
            <a:pPr marL="0" indent="0" algn="l">
              <a:lnSpc>
                <a:spcPts val="1350"/>
              </a:lnSpc>
              <a:buNone/>
            </a:pPr>
            <a:r>
              <a:rPr lang="en-US" sz="1100" dirty="0">
                <a:solidFill>
                  <a:srgbClr val="3C3939"/>
                </a:solidFill>
                <a:latin typeface="Raleway" pitchFamily="34" charset="0"/>
                <a:ea typeface="Raleway" pitchFamily="34" charset="-122"/>
                <a:cs typeface="Raleway" pitchFamily="34" charset="-120"/>
              </a:rPr>
              <a:t>Açı Değişimi</a:t>
            </a:r>
            <a:endParaRPr lang="en-US" sz="1100" dirty="0"/>
          </a:p>
        </p:txBody>
      </p:sp>
      <p:sp>
        <p:nvSpPr>
          <p:cNvPr id="11" name="Text 8"/>
          <p:cNvSpPr/>
          <p:nvPr/>
        </p:nvSpPr>
        <p:spPr>
          <a:xfrm>
            <a:off x="565472" y="2288902"/>
            <a:ext cx="4626918" cy="162371"/>
          </a:xfrm>
          <a:prstGeom prst="rect">
            <a:avLst/>
          </a:prstGeom>
          <a:noFill/>
          <a:ln/>
        </p:spPr>
        <p:txBody>
          <a:bodyPr wrap="none" lIns="0" tIns="0" rIns="0" bIns="0" rtlCol="0" anchor="t"/>
          <a:lstStyle/>
          <a:p>
            <a:pPr marL="0" indent="0" algn="l">
              <a:lnSpc>
                <a:spcPts val="1250"/>
              </a:lnSpc>
              <a:buNone/>
            </a:pPr>
            <a:r>
              <a:rPr lang="en-US" sz="850" dirty="0">
                <a:solidFill>
                  <a:srgbClr val="3C3939"/>
                </a:solidFill>
                <a:latin typeface="Roboto" pitchFamily="34" charset="0"/>
                <a:ea typeface="Roboto" pitchFamily="34" charset="-122"/>
                <a:cs typeface="Roboto" pitchFamily="34" charset="-120"/>
              </a:rPr>
              <a:t>Drone'un farklı açılarla çektiği görüntülerde nesne şekilleri değişir ve modeli zorlar.</a:t>
            </a:r>
            <a:endParaRPr lang="en-US" sz="850" dirty="0"/>
          </a:p>
        </p:txBody>
      </p:sp>
      <p:sp>
        <p:nvSpPr>
          <p:cNvPr id="12" name="Shape 9"/>
          <p:cNvSpPr/>
          <p:nvPr/>
        </p:nvSpPr>
        <p:spPr>
          <a:xfrm>
            <a:off x="395362" y="2668488"/>
            <a:ext cx="4924276" cy="647328"/>
          </a:xfrm>
          <a:prstGeom prst="roundRect">
            <a:avLst>
              <a:gd name="adj" fmla="val 10594"/>
            </a:avLst>
          </a:prstGeom>
          <a:solidFill>
            <a:srgbClr val="FFFFFF">
              <a:alpha val="95000"/>
            </a:srgbClr>
          </a:solidFill>
          <a:ln w="14288">
            <a:solidFill>
              <a:srgbClr val="C7C7D0"/>
            </a:solidFill>
            <a:prstDash val="solid"/>
          </a:ln>
        </p:spPr>
        <p:txBody>
          <a:bodyPr/>
          <a:lstStyle/>
          <a:p>
            <a:endParaRPr lang="tr-TR"/>
          </a:p>
        </p:txBody>
      </p:sp>
      <p:sp>
        <p:nvSpPr>
          <p:cNvPr id="13" name="Shape 10"/>
          <p:cNvSpPr/>
          <p:nvPr/>
        </p:nvSpPr>
        <p:spPr>
          <a:xfrm>
            <a:off x="381074" y="2668488"/>
            <a:ext cx="57150" cy="647328"/>
          </a:xfrm>
          <a:prstGeom prst="roundRect">
            <a:avLst>
              <a:gd name="adj" fmla="val 83023"/>
            </a:avLst>
          </a:prstGeom>
          <a:solidFill>
            <a:srgbClr val="1B1B27"/>
          </a:solidFill>
          <a:ln/>
        </p:spPr>
        <p:txBody>
          <a:bodyPr/>
          <a:lstStyle/>
          <a:p>
            <a:endParaRPr lang="tr-TR"/>
          </a:p>
        </p:txBody>
      </p:sp>
      <p:sp>
        <p:nvSpPr>
          <p:cNvPr id="14" name="Text 11"/>
          <p:cNvSpPr/>
          <p:nvPr/>
        </p:nvSpPr>
        <p:spPr>
          <a:xfrm>
            <a:off x="565472" y="2795736"/>
            <a:ext cx="1412081" cy="176510"/>
          </a:xfrm>
          <a:prstGeom prst="rect">
            <a:avLst/>
          </a:prstGeom>
          <a:noFill/>
          <a:ln/>
        </p:spPr>
        <p:txBody>
          <a:bodyPr wrap="none" lIns="0" tIns="0" rIns="0" bIns="0" rtlCol="0" anchor="t"/>
          <a:lstStyle/>
          <a:p>
            <a:pPr marL="0" indent="0" algn="l">
              <a:lnSpc>
                <a:spcPts val="1350"/>
              </a:lnSpc>
              <a:buNone/>
            </a:pPr>
            <a:r>
              <a:rPr lang="en-US" sz="1100" dirty="0">
                <a:solidFill>
                  <a:srgbClr val="3C3939"/>
                </a:solidFill>
                <a:latin typeface="Raleway" pitchFamily="34" charset="0"/>
                <a:ea typeface="Raleway" pitchFamily="34" charset="-122"/>
                <a:cs typeface="Raleway" pitchFamily="34" charset="-120"/>
              </a:rPr>
              <a:t>Bulanıklık ve Titreşim</a:t>
            </a:r>
            <a:endParaRPr lang="en-US" sz="1100" dirty="0"/>
          </a:p>
        </p:txBody>
      </p:sp>
      <p:sp>
        <p:nvSpPr>
          <p:cNvPr id="15" name="Text 12"/>
          <p:cNvSpPr/>
          <p:nvPr/>
        </p:nvSpPr>
        <p:spPr>
          <a:xfrm>
            <a:off x="565472" y="3026197"/>
            <a:ext cx="4626918" cy="162371"/>
          </a:xfrm>
          <a:prstGeom prst="rect">
            <a:avLst/>
          </a:prstGeom>
          <a:noFill/>
          <a:ln/>
        </p:spPr>
        <p:txBody>
          <a:bodyPr wrap="none" lIns="0" tIns="0" rIns="0" bIns="0" rtlCol="0" anchor="t"/>
          <a:lstStyle/>
          <a:p>
            <a:pPr marL="0" indent="0" algn="l">
              <a:lnSpc>
                <a:spcPts val="1250"/>
              </a:lnSpc>
              <a:buNone/>
            </a:pPr>
            <a:r>
              <a:rPr lang="en-US" sz="850" dirty="0">
                <a:solidFill>
                  <a:srgbClr val="3C3939"/>
                </a:solidFill>
                <a:latin typeface="Roboto" pitchFamily="34" charset="0"/>
                <a:ea typeface="Roboto" pitchFamily="34" charset="-122"/>
                <a:cs typeface="Roboto" pitchFamily="34" charset="-120"/>
              </a:rPr>
              <a:t>Hava hareketleri ve drone hareketi nedeniyle görüntüler bulanık çıkabilir.</a:t>
            </a:r>
            <a:endParaRPr lang="en-US" sz="850" dirty="0"/>
          </a:p>
        </p:txBody>
      </p:sp>
      <p:sp>
        <p:nvSpPr>
          <p:cNvPr id="16" name="Shape 13"/>
          <p:cNvSpPr/>
          <p:nvPr/>
        </p:nvSpPr>
        <p:spPr>
          <a:xfrm>
            <a:off x="395362" y="3405783"/>
            <a:ext cx="4924276" cy="647328"/>
          </a:xfrm>
          <a:prstGeom prst="roundRect">
            <a:avLst>
              <a:gd name="adj" fmla="val 10594"/>
            </a:avLst>
          </a:prstGeom>
          <a:solidFill>
            <a:srgbClr val="FFFFFF">
              <a:alpha val="95000"/>
            </a:srgbClr>
          </a:solidFill>
          <a:ln w="14288">
            <a:solidFill>
              <a:srgbClr val="C7C7D0"/>
            </a:solidFill>
            <a:prstDash val="solid"/>
          </a:ln>
        </p:spPr>
        <p:txBody>
          <a:bodyPr/>
          <a:lstStyle/>
          <a:p>
            <a:endParaRPr lang="tr-TR"/>
          </a:p>
        </p:txBody>
      </p:sp>
      <p:sp>
        <p:nvSpPr>
          <p:cNvPr id="17" name="Shape 14"/>
          <p:cNvSpPr/>
          <p:nvPr/>
        </p:nvSpPr>
        <p:spPr>
          <a:xfrm>
            <a:off x="381074" y="3405783"/>
            <a:ext cx="57150" cy="647328"/>
          </a:xfrm>
          <a:prstGeom prst="roundRect">
            <a:avLst>
              <a:gd name="adj" fmla="val 83023"/>
            </a:avLst>
          </a:prstGeom>
          <a:solidFill>
            <a:srgbClr val="1B1B27"/>
          </a:solidFill>
          <a:ln/>
        </p:spPr>
        <p:txBody>
          <a:bodyPr/>
          <a:lstStyle/>
          <a:p>
            <a:endParaRPr lang="tr-TR"/>
          </a:p>
        </p:txBody>
      </p:sp>
      <p:sp>
        <p:nvSpPr>
          <p:cNvPr id="18" name="Text 15"/>
          <p:cNvSpPr/>
          <p:nvPr/>
        </p:nvSpPr>
        <p:spPr>
          <a:xfrm>
            <a:off x="565472" y="3533031"/>
            <a:ext cx="1412081" cy="176510"/>
          </a:xfrm>
          <a:prstGeom prst="rect">
            <a:avLst/>
          </a:prstGeom>
          <a:noFill/>
          <a:ln/>
        </p:spPr>
        <p:txBody>
          <a:bodyPr wrap="none" lIns="0" tIns="0" rIns="0" bIns="0" rtlCol="0" anchor="t"/>
          <a:lstStyle/>
          <a:p>
            <a:pPr marL="0" indent="0" algn="l">
              <a:lnSpc>
                <a:spcPts val="1350"/>
              </a:lnSpc>
              <a:buNone/>
            </a:pPr>
            <a:r>
              <a:rPr lang="en-US" sz="1100" dirty="0">
                <a:solidFill>
                  <a:srgbClr val="3C3939"/>
                </a:solidFill>
                <a:latin typeface="Raleway" pitchFamily="34" charset="0"/>
                <a:ea typeface="Raleway" pitchFamily="34" charset="-122"/>
                <a:cs typeface="Raleway" pitchFamily="34" charset="-120"/>
              </a:rPr>
              <a:t>Işık Koşulları</a:t>
            </a:r>
            <a:endParaRPr lang="en-US" sz="1100" dirty="0"/>
          </a:p>
        </p:txBody>
      </p:sp>
      <p:sp>
        <p:nvSpPr>
          <p:cNvPr id="19" name="Text 16"/>
          <p:cNvSpPr/>
          <p:nvPr/>
        </p:nvSpPr>
        <p:spPr>
          <a:xfrm>
            <a:off x="565472" y="3763491"/>
            <a:ext cx="4626918" cy="162371"/>
          </a:xfrm>
          <a:prstGeom prst="rect">
            <a:avLst/>
          </a:prstGeom>
          <a:noFill/>
          <a:ln/>
        </p:spPr>
        <p:txBody>
          <a:bodyPr wrap="none" lIns="0" tIns="0" rIns="0" bIns="0" rtlCol="0" anchor="t"/>
          <a:lstStyle/>
          <a:p>
            <a:pPr marL="0" indent="0" algn="l">
              <a:lnSpc>
                <a:spcPts val="1250"/>
              </a:lnSpc>
              <a:buNone/>
            </a:pPr>
            <a:r>
              <a:rPr lang="en-US" sz="850" dirty="0">
                <a:solidFill>
                  <a:srgbClr val="3C3939"/>
                </a:solidFill>
                <a:latin typeface="Roboto" pitchFamily="34" charset="0"/>
                <a:ea typeface="Roboto" pitchFamily="34" charset="-122"/>
                <a:cs typeface="Roboto" pitchFamily="34" charset="-120"/>
              </a:rPr>
              <a:t>Gölgeler, yansımalar ve değişen ışık yoğunluğu tespiti zorlaştırır.</a:t>
            </a:r>
            <a:endParaRPr lang="en-US" sz="850" dirty="0"/>
          </a:p>
        </p:txBody>
      </p:sp>
      <p:sp>
        <p:nvSpPr>
          <p:cNvPr id="20" name="Shape 17"/>
          <p:cNvSpPr/>
          <p:nvPr/>
        </p:nvSpPr>
        <p:spPr>
          <a:xfrm>
            <a:off x="395362" y="4143077"/>
            <a:ext cx="4924276" cy="647328"/>
          </a:xfrm>
          <a:prstGeom prst="roundRect">
            <a:avLst>
              <a:gd name="adj" fmla="val 10594"/>
            </a:avLst>
          </a:prstGeom>
          <a:solidFill>
            <a:srgbClr val="FFFFFF">
              <a:alpha val="95000"/>
            </a:srgbClr>
          </a:solidFill>
          <a:ln w="14288">
            <a:solidFill>
              <a:srgbClr val="C7C7D0"/>
            </a:solidFill>
            <a:prstDash val="solid"/>
          </a:ln>
        </p:spPr>
        <p:txBody>
          <a:bodyPr/>
          <a:lstStyle/>
          <a:p>
            <a:endParaRPr lang="tr-TR"/>
          </a:p>
        </p:txBody>
      </p:sp>
      <p:sp>
        <p:nvSpPr>
          <p:cNvPr id="21" name="Shape 18"/>
          <p:cNvSpPr/>
          <p:nvPr/>
        </p:nvSpPr>
        <p:spPr>
          <a:xfrm>
            <a:off x="381074" y="4143077"/>
            <a:ext cx="57150" cy="647328"/>
          </a:xfrm>
          <a:prstGeom prst="roundRect">
            <a:avLst>
              <a:gd name="adj" fmla="val 83023"/>
            </a:avLst>
          </a:prstGeom>
          <a:solidFill>
            <a:srgbClr val="1B1B27"/>
          </a:solidFill>
          <a:ln/>
        </p:spPr>
        <p:txBody>
          <a:bodyPr/>
          <a:lstStyle/>
          <a:p>
            <a:endParaRPr lang="tr-TR"/>
          </a:p>
        </p:txBody>
      </p:sp>
      <p:sp>
        <p:nvSpPr>
          <p:cNvPr id="22" name="Text 19"/>
          <p:cNvSpPr/>
          <p:nvPr/>
        </p:nvSpPr>
        <p:spPr>
          <a:xfrm>
            <a:off x="565472" y="4270325"/>
            <a:ext cx="1412081" cy="176510"/>
          </a:xfrm>
          <a:prstGeom prst="rect">
            <a:avLst/>
          </a:prstGeom>
          <a:noFill/>
          <a:ln/>
        </p:spPr>
        <p:txBody>
          <a:bodyPr wrap="none" lIns="0" tIns="0" rIns="0" bIns="0" rtlCol="0" anchor="t"/>
          <a:lstStyle/>
          <a:p>
            <a:pPr marL="0" indent="0" algn="l">
              <a:lnSpc>
                <a:spcPts val="1350"/>
              </a:lnSpc>
              <a:buNone/>
            </a:pPr>
            <a:r>
              <a:rPr lang="en-US" sz="1100" dirty="0">
                <a:solidFill>
                  <a:srgbClr val="3C3939"/>
                </a:solidFill>
                <a:latin typeface="Raleway" pitchFamily="34" charset="0"/>
                <a:ea typeface="Raleway" pitchFamily="34" charset="-122"/>
                <a:cs typeface="Raleway" pitchFamily="34" charset="-120"/>
              </a:rPr>
              <a:t>Yüksek Çözünürlük</a:t>
            </a:r>
            <a:endParaRPr lang="en-US" sz="1100" dirty="0"/>
          </a:p>
        </p:txBody>
      </p:sp>
      <p:sp>
        <p:nvSpPr>
          <p:cNvPr id="23" name="Text 20"/>
          <p:cNvSpPr/>
          <p:nvPr/>
        </p:nvSpPr>
        <p:spPr>
          <a:xfrm>
            <a:off x="565472" y="4500786"/>
            <a:ext cx="4626918" cy="162371"/>
          </a:xfrm>
          <a:prstGeom prst="rect">
            <a:avLst/>
          </a:prstGeom>
          <a:noFill/>
          <a:ln/>
        </p:spPr>
        <p:txBody>
          <a:bodyPr wrap="none" lIns="0" tIns="0" rIns="0" bIns="0" rtlCol="0" anchor="t"/>
          <a:lstStyle/>
          <a:p>
            <a:pPr marL="0" indent="0" algn="l">
              <a:lnSpc>
                <a:spcPts val="1250"/>
              </a:lnSpc>
              <a:buNone/>
            </a:pPr>
            <a:r>
              <a:rPr lang="en-US" sz="850" dirty="0">
                <a:solidFill>
                  <a:srgbClr val="3C3939"/>
                </a:solidFill>
                <a:latin typeface="Roboto" pitchFamily="34" charset="0"/>
                <a:ea typeface="Roboto" pitchFamily="34" charset="-122"/>
                <a:cs typeface="Roboto" pitchFamily="34" charset="-120"/>
              </a:rPr>
              <a:t>4K görüntüleri gerçek zamanlı işlemek yüksek hesaplama maliyeti gerektirir.</a:t>
            </a:r>
            <a:endParaRPr lang="en-US" sz="8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441871" y="352425"/>
            <a:ext cx="3156496" cy="394543"/>
          </a:xfrm>
          <a:prstGeom prst="rect">
            <a:avLst/>
          </a:prstGeom>
          <a:noFill/>
          <a:ln/>
        </p:spPr>
        <p:txBody>
          <a:bodyPr wrap="none" lIns="0" tIns="0" rIns="0" bIns="0" rtlCol="0" anchor="t"/>
          <a:lstStyle/>
          <a:p>
            <a:pPr marL="0" indent="0" algn="l">
              <a:lnSpc>
                <a:spcPts val="3100"/>
              </a:lnSpc>
              <a:buNone/>
            </a:pPr>
            <a:r>
              <a:rPr lang="en-US" sz="2450" dirty="0">
                <a:solidFill>
                  <a:srgbClr val="1B1B27"/>
                </a:solidFill>
                <a:latin typeface="Raleway" pitchFamily="34" charset="0"/>
                <a:ea typeface="Raleway" pitchFamily="34" charset="-122"/>
                <a:cs typeface="Raleway" pitchFamily="34" charset="-120"/>
              </a:rPr>
              <a:t>Çözüm Yaklaşımları</a:t>
            </a:r>
            <a:endParaRPr lang="en-US" sz="2450" dirty="0"/>
          </a:p>
        </p:txBody>
      </p:sp>
      <p:sp>
        <p:nvSpPr>
          <p:cNvPr id="3" name="Text 1"/>
          <p:cNvSpPr/>
          <p:nvPr/>
        </p:nvSpPr>
        <p:spPr>
          <a:xfrm>
            <a:off x="441871" y="971848"/>
            <a:ext cx="8260259" cy="190946"/>
          </a:xfrm>
          <a:prstGeom prst="rect">
            <a:avLst/>
          </a:prstGeom>
          <a:noFill/>
          <a:ln/>
        </p:spPr>
        <p:txBody>
          <a:bodyPr wrap="none" lIns="0" tIns="0" rIns="0" bIns="0" rtlCol="0" anchor="t"/>
          <a:lstStyle/>
          <a:p>
            <a:pPr marL="0" indent="0" algn="l">
              <a:lnSpc>
                <a:spcPts val="1500"/>
              </a:lnSpc>
              <a:buNone/>
            </a:pPr>
            <a:r>
              <a:rPr lang="en-US" sz="950" dirty="0">
                <a:solidFill>
                  <a:srgbClr val="3C3939"/>
                </a:solidFill>
                <a:latin typeface="Roboto" pitchFamily="34" charset="0"/>
                <a:ea typeface="Roboto" pitchFamily="34" charset="-122"/>
                <a:cs typeface="Roboto" pitchFamily="34" charset="-120"/>
              </a:rPr>
              <a:t>Drone görüntülerinde nesne tespitini iyileştirmek için üç ana strateji kullanılır.</a:t>
            </a:r>
            <a:endParaRPr lang="en-US" sz="950" dirty="0"/>
          </a:p>
        </p:txBody>
      </p:sp>
      <p:sp>
        <p:nvSpPr>
          <p:cNvPr id="4" name="Shape 2"/>
          <p:cNvSpPr/>
          <p:nvPr/>
        </p:nvSpPr>
        <p:spPr>
          <a:xfrm>
            <a:off x="441871" y="1289298"/>
            <a:ext cx="4073872" cy="1436415"/>
          </a:xfrm>
          <a:prstGeom prst="roundRect">
            <a:avLst>
              <a:gd name="adj" fmla="val 21096"/>
            </a:avLst>
          </a:prstGeom>
          <a:solidFill>
            <a:srgbClr val="F28C28"/>
          </a:solidFill>
          <a:ln w="4763">
            <a:solidFill>
              <a:srgbClr val="D8720E"/>
            </a:solidFill>
            <a:prstDash val="solid"/>
          </a:ln>
        </p:spPr>
        <p:txBody>
          <a:bodyPr/>
          <a:lstStyle/>
          <a:p>
            <a:endParaRPr lang="tr-TR"/>
          </a:p>
        </p:txBody>
      </p:sp>
      <p:sp>
        <p:nvSpPr>
          <p:cNvPr id="5" name="Text 3"/>
          <p:cNvSpPr/>
          <p:nvPr/>
        </p:nvSpPr>
        <p:spPr>
          <a:xfrm>
            <a:off x="572839" y="1420267"/>
            <a:ext cx="1650504" cy="197272"/>
          </a:xfrm>
          <a:prstGeom prst="rect">
            <a:avLst/>
          </a:prstGeom>
          <a:noFill/>
          <a:ln/>
        </p:spPr>
        <p:txBody>
          <a:bodyPr wrap="none" lIns="0" tIns="0" rIns="0" bIns="0" rtlCol="0" anchor="t"/>
          <a:lstStyle/>
          <a:p>
            <a:pPr marL="0" indent="0" algn="l">
              <a:lnSpc>
                <a:spcPts val="1550"/>
              </a:lnSpc>
              <a:buNone/>
            </a:pPr>
            <a:r>
              <a:rPr lang="en-US" sz="1200" dirty="0">
                <a:solidFill>
                  <a:srgbClr val="000000"/>
                </a:solidFill>
                <a:latin typeface="Raleway" pitchFamily="34" charset="0"/>
                <a:ea typeface="Raleway" pitchFamily="34" charset="-122"/>
                <a:cs typeface="Raleway" pitchFamily="34" charset="-120"/>
              </a:rPr>
              <a:t>Veri ve Görüntü İşleme</a:t>
            </a:r>
            <a:endParaRPr lang="en-US" sz="1200" dirty="0"/>
          </a:p>
        </p:txBody>
      </p:sp>
      <p:sp>
        <p:nvSpPr>
          <p:cNvPr id="6" name="Text 4"/>
          <p:cNvSpPr/>
          <p:nvPr/>
        </p:nvSpPr>
        <p:spPr>
          <a:xfrm>
            <a:off x="572839" y="1684958"/>
            <a:ext cx="3811935" cy="651421"/>
          </a:xfrm>
          <a:prstGeom prst="rect">
            <a:avLst/>
          </a:prstGeom>
          <a:noFill/>
          <a:ln/>
        </p:spPr>
        <p:txBody>
          <a:bodyPr wrap="square" lIns="0" tIns="0" rIns="0" bIns="0" rtlCol="0" anchor="t"/>
          <a:lstStyle/>
          <a:p>
            <a:pPr marL="342900" indent="-342900" algn="l">
              <a:lnSpc>
                <a:spcPts val="1500"/>
              </a:lnSpc>
              <a:buSzPct val="100000"/>
              <a:buChar char="•"/>
            </a:pPr>
            <a:r>
              <a:rPr lang="en-US" sz="950" dirty="0">
                <a:solidFill>
                  <a:srgbClr val="000000"/>
                </a:solidFill>
                <a:latin typeface="Roboto" pitchFamily="34" charset="0"/>
                <a:ea typeface="Roboto" pitchFamily="34" charset="-122"/>
                <a:cs typeface="Roboto" pitchFamily="34" charset="-120"/>
              </a:rPr>
              <a:t>Veri artırma (Data Augmentation)</a:t>
            </a:r>
            <a:endParaRPr lang="en-US" sz="950" dirty="0"/>
          </a:p>
          <a:p>
            <a:pPr marL="342900" indent="-342900" algn="l">
              <a:lnSpc>
                <a:spcPts val="1500"/>
              </a:lnSpc>
              <a:buSzPct val="100000"/>
              <a:buChar char="•"/>
            </a:pPr>
            <a:r>
              <a:rPr lang="en-US" sz="950" dirty="0">
                <a:solidFill>
                  <a:srgbClr val="000000"/>
                </a:solidFill>
                <a:latin typeface="Roboto" pitchFamily="34" charset="0"/>
                <a:ea typeface="Roboto" pitchFamily="34" charset="-122"/>
                <a:cs typeface="Roboto" pitchFamily="34" charset="-120"/>
              </a:rPr>
              <a:t>Görüntü iyileştirme (Image Enhancement)</a:t>
            </a:r>
            <a:endParaRPr lang="en-US" sz="950" dirty="0"/>
          </a:p>
          <a:p>
            <a:pPr marL="342900" indent="-342900" algn="l">
              <a:lnSpc>
                <a:spcPts val="1500"/>
              </a:lnSpc>
              <a:buSzPct val="100000"/>
              <a:buChar char="•"/>
            </a:pPr>
            <a:r>
              <a:rPr lang="en-US" sz="950" dirty="0">
                <a:solidFill>
                  <a:srgbClr val="000000"/>
                </a:solidFill>
                <a:latin typeface="Roboto" pitchFamily="34" charset="0"/>
                <a:ea typeface="Roboto" pitchFamily="34" charset="-122"/>
                <a:cs typeface="Roboto" pitchFamily="34" charset="-120"/>
              </a:rPr>
              <a:t>Işık ve kontrast düzenleme</a:t>
            </a:r>
            <a:endParaRPr lang="en-US" sz="950" dirty="0"/>
          </a:p>
        </p:txBody>
      </p:sp>
      <p:sp>
        <p:nvSpPr>
          <p:cNvPr id="7" name="Text 5"/>
          <p:cNvSpPr/>
          <p:nvPr/>
        </p:nvSpPr>
        <p:spPr>
          <a:xfrm>
            <a:off x="572839" y="2403797"/>
            <a:ext cx="3811935" cy="190946"/>
          </a:xfrm>
          <a:prstGeom prst="rect">
            <a:avLst/>
          </a:prstGeom>
          <a:noFill/>
          <a:ln/>
        </p:spPr>
        <p:txBody>
          <a:bodyPr wrap="none" lIns="0" tIns="0" rIns="0" bIns="0" rtlCol="0" anchor="t"/>
          <a:lstStyle/>
          <a:p>
            <a:pPr marL="0" indent="0" algn="l">
              <a:lnSpc>
                <a:spcPts val="1500"/>
              </a:lnSpc>
              <a:buNone/>
            </a:pPr>
            <a:r>
              <a:rPr lang="en-US" sz="950" b="1" dirty="0">
                <a:solidFill>
                  <a:srgbClr val="000000"/>
                </a:solidFill>
                <a:latin typeface="Roboto" pitchFamily="34" charset="0"/>
                <a:ea typeface="Roboto" pitchFamily="34" charset="-122"/>
                <a:cs typeface="Roboto" pitchFamily="34" charset="-120"/>
              </a:rPr>
              <a:t>Amaç:</a:t>
            </a:r>
            <a:r>
              <a:rPr lang="en-US" sz="950" dirty="0">
                <a:solidFill>
                  <a:srgbClr val="000000"/>
                </a:solidFill>
                <a:latin typeface="Roboto" pitchFamily="34" charset="0"/>
                <a:ea typeface="Roboto" pitchFamily="34" charset="-122"/>
                <a:cs typeface="Roboto" pitchFamily="34" charset="-120"/>
              </a:rPr>
              <a:t> Modelin farklı koşulları öğrenmesi</a:t>
            </a:r>
            <a:endParaRPr lang="en-US" sz="950" dirty="0"/>
          </a:p>
        </p:txBody>
      </p:sp>
      <p:sp>
        <p:nvSpPr>
          <p:cNvPr id="8" name="Shape 6"/>
          <p:cNvSpPr/>
          <p:nvPr/>
        </p:nvSpPr>
        <p:spPr>
          <a:xfrm>
            <a:off x="4628183" y="1289298"/>
            <a:ext cx="4073947" cy="1436415"/>
          </a:xfrm>
          <a:prstGeom prst="roundRect">
            <a:avLst>
              <a:gd name="adj" fmla="val 21096"/>
            </a:avLst>
          </a:prstGeom>
          <a:solidFill>
            <a:srgbClr val="2F80ED"/>
          </a:solidFill>
          <a:ln w="4763">
            <a:solidFill>
              <a:srgbClr val="4899FF"/>
            </a:solidFill>
            <a:prstDash val="solid"/>
          </a:ln>
        </p:spPr>
        <p:txBody>
          <a:bodyPr/>
          <a:lstStyle/>
          <a:p>
            <a:endParaRPr lang="tr-TR"/>
          </a:p>
        </p:txBody>
      </p:sp>
      <p:sp>
        <p:nvSpPr>
          <p:cNvPr id="9" name="Text 7"/>
          <p:cNvSpPr/>
          <p:nvPr/>
        </p:nvSpPr>
        <p:spPr>
          <a:xfrm>
            <a:off x="4759151" y="1420267"/>
            <a:ext cx="1850529" cy="197272"/>
          </a:xfrm>
          <a:prstGeom prst="rect">
            <a:avLst/>
          </a:prstGeom>
          <a:noFill/>
          <a:ln/>
        </p:spPr>
        <p:txBody>
          <a:bodyPr wrap="none" lIns="0" tIns="0" rIns="0" bIns="0" rtlCol="0" anchor="t"/>
          <a:lstStyle/>
          <a:p>
            <a:pPr marL="0" indent="0" algn="l">
              <a:lnSpc>
                <a:spcPts val="1550"/>
              </a:lnSpc>
              <a:buNone/>
            </a:pPr>
            <a:r>
              <a:rPr lang="en-US" sz="1200" dirty="0">
                <a:solidFill>
                  <a:srgbClr val="FFFFFF"/>
                </a:solidFill>
                <a:latin typeface="Raleway" pitchFamily="34" charset="0"/>
                <a:ea typeface="Raleway" pitchFamily="34" charset="-122"/>
                <a:cs typeface="Raleway" pitchFamily="34" charset="-120"/>
              </a:rPr>
              <a:t>Görüntü Kalitesini Artırma</a:t>
            </a:r>
            <a:endParaRPr lang="en-US" sz="1200" dirty="0"/>
          </a:p>
        </p:txBody>
      </p:sp>
      <p:sp>
        <p:nvSpPr>
          <p:cNvPr id="10" name="Text 8"/>
          <p:cNvSpPr/>
          <p:nvPr/>
        </p:nvSpPr>
        <p:spPr>
          <a:xfrm>
            <a:off x="4759151" y="1684958"/>
            <a:ext cx="3812009" cy="651421"/>
          </a:xfrm>
          <a:prstGeom prst="rect">
            <a:avLst/>
          </a:prstGeom>
          <a:noFill/>
          <a:ln/>
        </p:spPr>
        <p:txBody>
          <a:bodyPr wrap="square" lIns="0" tIns="0" rIns="0" bIns="0" rtlCol="0" anchor="t"/>
          <a:lstStyle/>
          <a:p>
            <a:pPr marL="342900" indent="-342900" algn="l">
              <a:lnSpc>
                <a:spcPts val="1500"/>
              </a:lnSpc>
              <a:buSzPct val="100000"/>
              <a:buChar char="•"/>
            </a:pPr>
            <a:r>
              <a:rPr lang="en-US" sz="950" dirty="0">
                <a:solidFill>
                  <a:srgbClr val="FFFFFF"/>
                </a:solidFill>
                <a:latin typeface="Roboto" pitchFamily="34" charset="0"/>
                <a:ea typeface="Roboto" pitchFamily="34" charset="-122"/>
                <a:cs typeface="Roboto" pitchFamily="34" charset="-120"/>
              </a:rPr>
              <a:t>Hareket bulanıklığını azaltma</a:t>
            </a:r>
            <a:endParaRPr lang="en-US" sz="950" dirty="0"/>
          </a:p>
          <a:p>
            <a:pPr marL="342900" indent="-342900" algn="l">
              <a:lnSpc>
                <a:spcPts val="1500"/>
              </a:lnSpc>
              <a:buSzPct val="100000"/>
              <a:buChar char="•"/>
            </a:pPr>
            <a:r>
              <a:rPr lang="en-US" sz="950" dirty="0">
                <a:solidFill>
                  <a:srgbClr val="FFFFFF"/>
                </a:solidFill>
                <a:latin typeface="Roboto" pitchFamily="34" charset="0"/>
                <a:ea typeface="Roboto" pitchFamily="34" charset="-122"/>
                <a:cs typeface="Roboto" pitchFamily="34" charset="-120"/>
              </a:rPr>
              <a:t>Gürültü temizleme (denoising)</a:t>
            </a:r>
            <a:endParaRPr lang="en-US" sz="950" dirty="0"/>
          </a:p>
          <a:p>
            <a:pPr marL="342900" indent="-342900" algn="l">
              <a:lnSpc>
                <a:spcPts val="1500"/>
              </a:lnSpc>
              <a:buSzPct val="100000"/>
              <a:buChar char="•"/>
            </a:pPr>
            <a:r>
              <a:rPr lang="en-US" sz="950" dirty="0">
                <a:solidFill>
                  <a:srgbClr val="FFFFFF"/>
                </a:solidFill>
                <a:latin typeface="Roboto" pitchFamily="34" charset="0"/>
                <a:ea typeface="Roboto" pitchFamily="34" charset="-122"/>
                <a:cs typeface="Roboto" pitchFamily="34" charset="-120"/>
              </a:rPr>
              <a:t>Daha net görüntü elde etme</a:t>
            </a:r>
            <a:endParaRPr lang="en-US" sz="950" dirty="0"/>
          </a:p>
        </p:txBody>
      </p:sp>
      <p:sp>
        <p:nvSpPr>
          <p:cNvPr id="11" name="Text 9"/>
          <p:cNvSpPr/>
          <p:nvPr/>
        </p:nvSpPr>
        <p:spPr>
          <a:xfrm>
            <a:off x="4759151" y="2403797"/>
            <a:ext cx="3812009" cy="190946"/>
          </a:xfrm>
          <a:prstGeom prst="rect">
            <a:avLst/>
          </a:prstGeom>
          <a:noFill/>
          <a:ln/>
        </p:spPr>
        <p:txBody>
          <a:bodyPr wrap="none" lIns="0" tIns="0" rIns="0" bIns="0" rtlCol="0" anchor="t"/>
          <a:lstStyle/>
          <a:p>
            <a:pPr marL="0" indent="0" algn="l">
              <a:lnSpc>
                <a:spcPts val="1500"/>
              </a:lnSpc>
              <a:buNone/>
            </a:pPr>
            <a:r>
              <a:rPr lang="en-US" sz="950" b="1" dirty="0">
                <a:solidFill>
                  <a:srgbClr val="FFFFFF"/>
                </a:solidFill>
                <a:latin typeface="Roboto" pitchFamily="34" charset="0"/>
                <a:ea typeface="Roboto" pitchFamily="34" charset="-122"/>
                <a:cs typeface="Roboto" pitchFamily="34" charset="-120"/>
              </a:rPr>
              <a:t>Amaç:</a:t>
            </a:r>
            <a:r>
              <a:rPr lang="en-US" sz="950" dirty="0">
                <a:solidFill>
                  <a:srgbClr val="FFFFFF"/>
                </a:solidFill>
                <a:latin typeface="Roboto" pitchFamily="34" charset="0"/>
                <a:ea typeface="Roboto" pitchFamily="34" charset="-122"/>
                <a:cs typeface="Roboto" pitchFamily="34" charset="-120"/>
              </a:rPr>
              <a:t> Modelin daha doğru görmesi</a:t>
            </a:r>
            <a:endParaRPr lang="en-US" sz="950" dirty="0"/>
          </a:p>
        </p:txBody>
      </p:sp>
      <p:sp>
        <p:nvSpPr>
          <p:cNvPr id="12" name="Shape 10"/>
          <p:cNvSpPr/>
          <p:nvPr/>
        </p:nvSpPr>
        <p:spPr>
          <a:xfrm>
            <a:off x="441871" y="2838152"/>
            <a:ext cx="8260259" cy="1436415"/>
          </a:xfrm>
          <a:prstGeom prst="roundRect">
            <a:avLst>
              <a:gd name="adj" fmla="val 21096"/>
            </a:avLst>
          </a:prstGeom>
          <a:solidFill>
            <a:srgbClr val="2EB872"/>
          </a:solidFill>
          <a:ln w="4763">
            <a:solidFill>
              <a:srgbClr val="149E58"/>
            </a:solidFill>
            <a:prstDash val="solid"/>
          </a:ln>
        </p:spPr>
        <p:txBody>
          <a:bodyPr/>
          <a:lstStyle/>
          <a:p>
            <a:endParaRPr lang="tr-TR"/>
          </a:p>
        </p:txBody>
      </p:sp>
      <p:sp>
        <p:nvSpPr>
          <p:cNvPr id="13" name="Text 11"/>
          <p:cNvSpPr/>
          <p:nvPr/>
        </p:nvSpPr>
        <p:spPr>
          <a:xfrm>
            <a:off x="572839" y="2969121"/>
            <a:ext cx="1907604" cy="197272"/>
          </a:xfrm>
          <a:prstGeom prst="rect">
            <a:avLst/>
          </a:prstGeom>
          <a:noFill/>
          <a:ln/>
        </p:spPr>
        <p:txBody>
          <a:bodyPr wrap="none" lIns="0" tIns="0" rIns="0" bIns="0" rtlCol="0" anchor="t"/>
          <a:lstStyle/>
          <a:p>
            <a:pPr marL="0" indent="0" algn="l">
              <a:lnSpc>
                <a:spcPts val="1550"/>
              </a:lnSpc>
              <a:buNone/>
            </a:pPr>
            <a:r>
              <a:rPr lang="en-US" sz="1200" dirty="0">
                <a:solidFill>
                  <a:srgbClr val="000000"/>
                </a:solidFill>
                <a:latin typeface="Raleway" pitchFamily="34" charset="0"/>
                <a:ea typeface="Raleway" pitchFamily="34" charset="-122"/>
                <a:cs typeface="Raleway" pitchFamily="34" charset="-120"/>
              </a:rPr>
              <a:t>Gerçek Zamanlı Çalıştırma</a:t>
            </a:r>
            <a:endParaRPr lang="en-US" sz="1200" dirty="0"/>
          </a:p>
        </p:txBody>
      </p:sp>
      <p:sp>
        <p:nvSpPr>
          <p:cNvPr id="14" name="Text 12"/>
          <p:cNvSpPr/>
          <p:nvPr/>
        </p:nvSpPr>
        <p:spPr>
          <a:xfrm>
            <a:off x="572839" y="3233812"/>
            <a:ext cx="7998321" cy="651421"/>
          </a:xfrm>
          <a:prstGeom prst="rect">
            <a:avLst/>
          </a:prstGeom>
          <a:noFill/>
          <a:ln/>
        </p:spPr>
        <p:txBody>
          <a:bodyPr wrap="square" lIns="0" tIns="0" rIns="0" bIns="0" rtlCol="0" anchor="t"/>
          <a:lstStyle/>
          <a:p>
            <a:pPr marL="342900" indent="-342900" algn="l">
              <a:lnSpc>
                <a:spcPts val="1500"/>
              </a:lnSpc>
              <a:buSzPct val="100000"/>
              <a:buChar char="•"/>
            </a:pPr>
            <a:r>
              <a:rPr lang="en-US" sz="950" dirty="0">
                <a:solidFill>
                  <a:srgbClr val="000000"/>
                </a:solidFill>
                <a:latin typeface="Roboto" pitchFamily="34" charset="0"/>
                <a:ea typeface="Roboto" pitchFamily="34" charset="-122"/>
                <a:cs typeface="Roboto" pitchFamily="34" charset="-120"/>
              </a:rPr>
              <a:t>Modelin hızlı çalışması</a:t>
            </a:r>
            <a:endParaRPr lang="en-US" sz="950" dirty="0"/>
          </a:p>
          <a:p>
            <a:pPr marL="342900" indent="-342900" algn="l">
              <a:lnSpc>
                <a:spcPts val="1500"/>
              </a:lnSpc>
              <a:buSzPct val="100000"/>
              <a:buChar char="•"/>
            </a:pPr>
            <a:r>
              <a:rPr lang="en-US" sz="950" dirty="0">
                <a:solidFill>
                  <a:srgbClr val="000000"/>
                </a:solidFill>
                <a:latin typeface="Roboto" pitchFamily="34" charset="0"/>
                <a:ea typeface="Roboto" pitchFamily="34" charset="-122"/>
                <a:cs typeface="Roboto" pitchFamily="34" charset="-120"/>
              </a:rPr>
              <a:t>Daha az kaynak kullanması</a:t>
            </a:r>
            <a:endParaRPr lang="en-US" sz="950" dirty="0"/>
          </a:p>
          <a:p>
            <a:pPr marL="342900" indent="-342900" algn="l">
              <a:lnSpc>
                <a:spcPts val="1500"/>
              </a:lnSpc>
              <a:buSzPct val="100000"/>
              <a:buChar char="•"/>
            </a:pPr>
            <a:r>
              <a:rPr lang="en-US" sz="950" dirty="0">
                <a:solidFill>
                  <a:srgbClr val="000000"/>
                </a:solidFill>
                <a:latin typeface="Roboto" pitchFamily="34" charset="0"/>
                <a:ea typeface="Roboto" pitchFamily="34" charset="-122"/>
                <a:cs typeface="Roboto" pitchFamily="34" charset="-120"/>
              </a:rPr>
              <a:t>Drone üzerinde çalışabilecek hale getirme</a:t>
            </a:r>
            <a:endParaRPr lang="en-US" sz="950" dirty="0"/>
          </a:p>
        </p:txBody>
      </p:sp>
      <p:sp>
        <p:nvSpPr>
          <p:cNvPr id="15" name="Text 13"/>
          <p:cNvSpPr/>
          <p:nvPr/>
        </p:nvSpPr>
        <p:spPr>
          <a:xfrm>
            <a:off x="572839" y="3952652"/>
            <a:ext cx="7998321" cy="190946"/>
          </a:xfrm>
          <a:prstGeom prst="rect">
            <a:avLst/>
          </a:prstGeom>
          <a:noFill/>
          <a:ln/>
        </p:spPr>
        <p:txBody>
          <a:bodyPr wrap="none" lIns="0" tIns="0" rIns="0" bIns="0" rtlCol="0" anchor="t"/>
          <a:lstStyle/>
          <a:p>
            <a:pPr marL="0" indent="0" algn="l">
              <a:lnSpc>
                <a:spcPts val="1500"/>
              </a:lnSpc>
              <a:buNone/>
            </a:pPr>
            <a:r>
              <a:rPr lang="en-US" sz="950" b="1" dirty="0">
                <a:solidFill>
                  <a:srgbClr val="000000"/>
                </a:solidFill>
                <a:latin typeface="Roboto" pitchFamily="34" charset="0"/>
                <a:ea typeface="Roboto" pitchFamily="34" charset="-122"/>
                <a:cs typeface="Roboto" pitchFamily="34" charset="-120"/>
              </a:rPr>
              <a:t>Amaç:</a:t>
            </a:r>
            <a:r>
              <a:rPr lang="en-US" sz="950" dirty="0">
                <a:solidFill>
                  <a:srgbClr val="000000"/>
                </a:solidFill>
                <a:latin typeface="Roboto" pitchFamily="34" charset="0"/>
                <a:ea typeface="Roboto" pitchFamily="34" charset="-122"/>
                <a:cs typeface="Roboto" pitchFamily="34" charset="-120"/>
              </a:rPr>
              <a:t> Sistemin gerçek zamanlı çalışması</a:t>
            </a:r>
            <a:endParaRPr lang="en-US" sz="950" dirty="0"/>
          </a:p>
        </p:txBody>
      </p:sp>
      <p:sp>
        <p:nvSpPr>
          <p:cNvPr id="16" name="Shape 14"/>
          <p:cNvSpPr/>
          <p:nvPr/>
        </p:nvSpPr>
        <p:spPr>
          <a:xfrm>
            <a:off x="441871" y="4432622"/>
            <a:ext cx="8260259" cy="9451"/>
          </a:xfrm>
          <a:prstGeom prst="rect">
            <a:avLst/>
          </a:prstGeom>
          <a:solidFill>
            <a:srgbClr val="3C3939">
              <a:alpha val="50000"/>
            </a:srgbClr>
          </a:solidFill>
          <a:ln/>
        </p:spPr>
        <p:txBody>
          <a:bodyPr/>
          <a:lstStyle/>
          <a:p>
            <a:endParaRPr lang="tr-TR"/>
          </a:p>
        </p:txBody>
      </p:sp>
      <p:sp>
        <p:nvSpPr>
          <p:cNvPr id="17" name="Text 15"/>
          <p:cNvSpPr/>
          <p:nvPr/>
        </p:nvSpPr>
        <p:spPr>
          <a:xfrm>
            <a:off x="441871" y="4600129"/>
            <a:ext cx="8260259" cy="190946"/>
          </a:xfrm>
          <a:prstGeom prst="rect">
            <a:avLst/>
          </a:prstGeom>
          <a:noFill/>
          <a:ln/>
        </p:spPr>
        <p:txBody>
          <a:bodyPr wrap="none" lIns="0" tIns="0" rIns="0" bIns="0" rtlCol="0" anchor="t"/>
          <a:lstStyle/>
          <a:p>
            <a:pPr marL="0" indent="0" algn="l">
              <a:lnSpc>
                <a:spcPts val="1500"/>
              </a:lnSpc>
              <a:buNone/>
            </a:pPr>
            <a:r>
              <a:rPr lang="en-US" sz="950" b="1" dirty="0">
                <a:solidFill>
                  <a:srgbClr val="3C3939"/>
                </a:solidFill>
                <a:latin typeface="Roboto" pitchFamily="34" charset="0"/>
                <a:ea typeface="Roboto" pitchFamily="34" charset="-122"/>
                <a:cs typeface="Roboto" pitchFamily="34" charset="-120"/>
              </a:rPr>
              <a:t>Bu üç yaklaşım birlikte kullanıldığında drone uygulamalarında en iyi sonuçlar elde edilir.</a:t>
            </a:r>
            <a:endParaRPr lang="en-US" sz="950" dirty="0"/>
          </a:p>
        </p:txBody>
      </p:sp>
      <p:pic>
        <p:nvPicPr>
          <p:cNvPr id="19" name="Resim 18">
            <a:extLst>
              <a:ext uri="{FF2B5EF4-FFF2-40B4-BE49-F238E27FC236}">
                <a16:creationId xmlns:a16="http://schemas.microsoft.com/office/drawing/2014/main" id="{4AA3B721-EA34-15AB-0F07-08C96CD99196}"/>
              </a:ext>
            </a:extLst>
          </p:cNvPr>
          <p:cNvPicPr>
            <a:picLocks noChangeAspect="1"/>
          </p:cNvPicPr>
          <p:nvPr/>
        </p:nvPicPr>
        <p:blipFill>
          <a:blip r:embed="rId3"/>
          <a:stretch>
            <a:fillRect/>
          </a:stretch>
        </p:blipFill>
        <p:spPr>
          <a:xfrm>
            <a:off x="7210425" y="4695602"/>
            <a:ext cx="1933575" cy="4191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472901" y="408831"/>
            <a:ext cx="6817519" cy="422300"/>
          </a:xfrm>
          <a:prstGeom prst="rect">
            <a:avLst/>
          </a:prstGeom>
          <a:noFill/>
          <a:ln/>
        </p:spPr>
        <p:txBody>
          <a:bodyPr wrap="none" lIns="0" tIns="0" rIns="0" bIns="0" rtlCol="0" anchor="t"/>
          <a:lstStyle/>
          <a:p>
            <a:pPr marL="0" indent="0" algn="l">
              <a:lnSpc>
                <a:spcPts val="3300"/>
              </a:lnSpc>
              <a:buNone/>
            </a:pPr>
            <a:r>
              <a:rPr lang="en-US" sz="2650" dirty="0">
                <a:solidFill>
                  <a:srgbClr val="1B1B27"/>
                </a:solidFill>
                <a:latin typeface="Raleway" pitchFamily="34" charset="0"/>
                <a:ea typeface="Raleway" pitchFamily="34" charset="-122"/>
                <a:cs typeface="Raleway" pitchFamily="34" charset="-120"/>
              </a:rPr>
              <a:t>Küçük Nesne Tespitini Geliştiren Yaklaşımlar</a:t>
            </a:r>
            <a:endParaRPr lang="en-US" sz="2650" dirty="0"/>
          </a:p>
        </p:txBody>
      </p:sp>
      <p:sp>
        <p:nvSpPr>
          <p:cNvPr id="3" name="Text 1"/>
          <p:cNvSpPr/>
          <p:nvPr/>
        </p:nvSpPr>
        <p:spPr>
          <a:xfrm>
            <a:off x="472901" y="1088678"/>
            <a:ext cx="8198197" cy="211113"/>
          </a:xfrm>
          <a:prstGeom prst="rect">
            <a:avLst/>
          </a:prstGeom>
          <a:noFill/>
          <a:ln/>
        </p:spPr>
        <p:txBody>
          <a:bodyPr wrap="none" lIns="0" tIns="0" rIns="0" bIns="0" rtlCol="0" anchor="t"/>
          <a:lstStyle/>
          <a:p>
            <a:pPr marL="0" indent="0" algn="l">
              <a:lnSpc>
                <a:spcPts val="1650"/>
              </a:lnSpc>
              <a:buNone/>
            </a:pPr>
            <a:r>
              <a:rPr lang="en-US" sz="1050" dirty="0">
                <a:solidFill>
                  <a:srgbClr val="3C3939"/>
                </a:solidFill>
                <a:latin typeface="Roboto" pitchFamily="34" charset="0"/>
                <a:ea typeface="Roboto" pitchFamily="34" charset="-122"/>
                <a:cs typeface="Roboto" pitchFamily="34" charset="-120"/>
              </a:rPr>
              <a:t>Drone görüntülerinde küçük nesneleri daha iyi tespit etmek için dört ana teknik kullanılır.</a:t>
            </a:r>
            <a:endParaRPr lang="en-US" sz="1050" dirty="0"/>
          </a:p>
        </p:txBody>
      </p:sp>
      <p:sp>
        <p:nvSpPr>
          <p:cNvPr id="4" name="Shape 2"/>
          <p:cNvSpPr/>
          <p:nvPr/>
        </p:nvSpPr>
        <p:spPr>
          <a:xfrm>
            <a:off x="472901" y="1444675"/>
            <a:ext cx="4034730" cy="1291382"/>
          </a:xfrm>
          <a:prstGeom prst="roundRect">
            <a:avLst>
              <a:gd name="adj" fmla="val 25112"/>
            </a:avLst>
          </a:prstGeom>
          <a:solidFill>
            <a:srgbClr val="E74C3C"/>
          </a:solidFill>
          <a:ln w="4763">
            <a:solidFill>
              <a:srgbClr val="FF6555"/>
            </a:solidFill>
            <a:prstDash val="solid"/>
          </a:ln>
        </p:spPr>
        <p:txBody>
          <a:bodyPr/>
          <a:lstStyle/>
          <a:p>
            <a:endParaRPr lang="tr-TR"/>
          </a:p>
        </p:txBody>
      </p:sp>
      <p:sp>
        <p:nvSpPr>
          <p:cNvPr id="5" name="Text 3"/>
          <p:cNvSpPr/>
          <p:nvPr/>
        </p:nvSpPr>
        <p:spPr>
          <a:xfrm>
            <a:off x="612725" y="1584499"/>
            <a:ext cx="2318965" cy="211113"/>
          </a:xfrm>
          <a:prstGeom prst="rect">
            <a:avLst/>
          </a:prstGeom>
          <a:noFill/>
          <a:ln/>
        </p:spPr>
        <p:txBody>
          <a:bodyPr wrap="none" lIns="0" tIns="0" rIns="0" bIns="0" rtlCol="0" anchor="t"/>
          <a:lstStyle/>
          <a:p>
            <a:pPr marL="0" indent="0" algn="l">
              <a:lnSpc>
                <a:spcPts val="1650"/>
              </a:lnSpc>
              <a:buNone/>
            </a:pPr>
            <a:r>
              <a:rPr lang="en-US" sz="1300" dirty="0">
                <a:solidFill>
                  <a:srgbClr val="FFFFFF"/>
                </a:solidFill>
                <a:latin typeface="Raleway" pitchFamily="34" charset="0"/>
                <a:ea typeface="Raleway" pitchFamily="34" charset="-122"/>
                <a:cs typeface="Raleway" pitchFamily="34" charset="-120"/>
              </a:rPr>
              <a:t>Yüksek Çözünürlüklü Görüntü</a:t>
            </a:r>
            <a:endParaRPr lang="en-US" sz="1300" dirty="0"/>
          </a:p>
        </p:txBody>
      </p:sp>
      <p:sp>
        <p:nvSpPr>
          <p:cNvPr id="6" name="Text 4"/>
          <p:cNvSpPr/>
          <p:nvPr/>
        </p:nvSpPr>
        <p:spPr>
          <a:xfrm>
            <a:off x="612725" y="1872853"/>
            <a:ext cx="3755082" cy="723379"/>
          </a:xfrm>
          <a:prstGeom prst="rect">
            <a:avLst/>
          </a:prstGeom>
          <a:noFill/>
          <a:ln/>
        </p:spPr>
        <p:txBody>
          <a:bodyPr wrap="square" lIns="0" tIns="0" rIns="0" bIns="0" rtlCol="0" anchor="t"/>
          <a:lstStyle/>
          <a:p>
            <a:pPr marL="342900" indent="-342900" algn="l">
              <a:lnSpc>
                <a:spcPts val="1650"/>
              </a:lnSpc>
              <a:buSzPct val="100000"/>
              <a:buChar char="•"/>
            </a:pPr>
            <a:r>
              <a:rPr lang="en-US" sz="1050" dirty="0">
                <a:solidFill>
                  <a:srgbClr val="FFFFFF"/>
                </a:solidFill>
                <a:latin typeface="Roboto" pitchFamily="34" charset="0"/>
                <a:ea typeface="Roboto" pitchFamily="34" charset="-122"/>
                <a:cs typeface="Roboto" pitchFamily="34" charset="-120"/>
              </a:rPr>
              <a:t>Daha yüksek çözünürlük kullanma</a:t>
            </a:r>
            <a:endParaRPr lang="en-US" sz="1050" dirty="0"/>
          </a:p>
          <a:p>
            <a:pPr marL="342900" indent="-342900" algn="l">
              <a:lnSpc>
                <a:spcPts val="1650"/>
              </a:lnSpc>
              <a:buSzPct val="100000"/>
              <a:buChar char="•"/>
            </a:pPr>
            <a:r>
              <a:rPr lang="en-US" sz="1050" dirty="0">
                <a:solidFill>
                  <a:srgbClr val="FFFFFF"/>
                </a:solidFill>
                <a:latin typeface="Roboto" pitchFamily="34" charset="0"/>
                <a:ea typeface="Roboto" pitchFamily="34" charset="-122"/>
                <a:cs typeface="Roboto" pitchFamily="34" charset="-120"/>
              </a:rPr>
              <a:t>Küçük nesnelerin daha fazla piksel bilgisi</a:t>
            </a:r>
            <a:endParaRPr lang="en-US" sz="1050" dirty="0"/>
          </a:p>
          <a:p>
            <a:pPr marL="342900" indent="-342900" algn="l">
              <a:lnSpc>
                <a:spcPts val="1650"/>
              </a:lnSpc>
              <a:buSzPct val="100000"/>
              <a:buChar char="•"/>
            </a:pPr>
            <a:r>
              <a:rPr lang="en-US" sz="1050" dirty="0">
                <a:solidFill>
                  <a:srgbClr val="FFFFFF"/>
                </a:solidFill>
                <a:latin typeface="Roboto" pitchFamily="34" charset="0"/>
                <a:ea typeface="Roboto" pitchFamily="34" charset="-122"/>
                <a:cs typeface="Roboto" pitchFamily="34" charset="-120"/>
              </a:rPr>
              <a:t>Tespit şansını artırma</a:t>
            </a:r>
            <a:endParaRPr lang="en-US" sz="1050" dirty="0"/>
          </a:p>
        </p:txBody>
      </p:sp>
      <p:sp>
        <p:nvSpPr>
          <p:cNvPr id="7" name="Shape 5"/>
          <p:cNvSpPr/>
          <p:nvPr/>
        </p:nvSpPr>
        <p:spPr>
          <a:xfrm>
            <a:off x="4636368" y="1444675"/>
            <a:ext cx="4034730" cy="1291382"/>
          </a:xfrm>
          <a:prstGeom prst="roundRect">
            <a:avLst>
              <a:gd name="adj" fmla="val 25112"/>
            </a:avLst>
          </a:prstGeom>
          <a:solidFill>
            <a:srgbClr val="9B59B6"/>
          </a:solidFill>
          <a:ln w="4763">
            <a:solidFill>
              <a:srgbClr val="B472CF"/>
            </a:solidFill>
            <a:prstDash val="solid"/>
          </a:ln>
        </p:spPr>
        <p:txBody>
          <a:bodyPr/>
          <a:lstStyle/>
          <a:p>
            <a:endParaRPr lang="tr-TR"/>
          </a:p>
        </p:txBody>
      </p:sp>
      <p:sp>
        <p:nvSpPr>
          <p:cNvPr id="8" name="Text 6"/>
          <p:cNvSpPr/>
          <p:nvPr/>
        </p:nvSpPr>
        <p:spPr>
          <a:xfrm>
            <a:off x="4776192" y="1584499"/>
            <a:ext cx="2463329" cy="211113"/>
          </a:xfrm>
          <a:prstGeom prst="rect">
            <a:avLst/>
          </a:prstGeom>
          <a:noFill/>
          <a:ln/>
        </p:spPr>
        <p:txBody>
          <a:bodyPr wrap="none" lIns="0" tIns="0" rIns="0" bIns="0" rtlCol="0" anchor="t"/>
          <a:lstStyle/>
          <a:p>
            <a:pPr marL="0" indent="0" algn="l">
              <a:lnSpc>
                <a:spcPts val="1650"/>
              </a:lnSpc>
              <a:buNone/>
            </a:pPr>
            <a:r>
              <a:rPr lang="en-US" sz="1300" dirty="0">
                <a:solidFill>
                  <a:srgbClr val="FFFFFF"/>
                </a:solidFill>
                <a:latin typeface="Raleway" pitchFamily="34" charset="0"/>
                <a:ea typeface="Raleway" pitchFamily="34" charset="-122"/>
                <a:cs typeface="Raleway" pitchFamily="34" charset="-120"/>
              </a:rPr>
              <a:t>Feature Pyramid Network (FPN)</a:t>
            </a:r>
            <a:endParaRPr lang="en-US" sz="1300" dirty="0"/>
          </a:p>
        </p:txBody>
      </p:sp>
      <p:sp>
        <p:nvSpPr>
          <p:cNvPr id="9" name="Text 7"/>
          <p:cNvSpPr/>
          <p:nvPr/>
        </p:nvSpPr>
        <p:spPr>
          <a:xfrm>
            <a:off x="4776192" y="1872853"/>
            <a:ext cx="3755082" cy="723379"/>
          </a:xfrm>
          <a:prstGeom prst="rect">
            <a:avLst/>
          </a:prstGeom>
          <a:noFill/>
          <a:ln/>
        </p:spPr>
        <p:txBody>
          <a:bodyPr wrap="square" lIns="0" tIns="0" rIns="0" bIns="0" rtlCol="0" anchor="t"/>
          <a:lstStyle/>
          <a:p>
            <a:pPr marL="342900" indent="-342900" algn="l">
              <a:lnSpc>
                <a:spcPts val="1650"/>
              </a:lnSpc>
              <a:buSzPct val="100000"/>
              <a:buChar char="•"/>
            </a:pPr>
            <a:r>
              <a:rPr lang="en-US" sz="1050" dirty="0">
                <a:solidFill>
                  <a:srgbClr val="FFFFFF"/>
                </a:solidFill>
                <a:latin typeface="Roboto" pitchFamily="34" charset="0"/>
                <a:ea typeface="Roboto" pitchFamily="34" charset="-122"/>
                <a:cs typeface="Roboto" pitchFamily="34" charset="-120"/>
              </a:rPr>
              <a:t>Farklı seviyelerdeki özellik haritaları</a:t>
            </a:r>
            <a:endParaRPr lang="en-US" sz="1050" dirty="0"/>
          </a:p>
          <a:p>
            <a:pPr marL="342900" indent="-342900" algn="l">
              <a:lnSpc>
                <a:spcPts val="1650"/>
              </a:lnSpc>
              <a:buSzPct val="100000"/>
              <a:buChar char="•"/>
            </a:pPr>
            <a:r>
              <a:rPr lang="en-US" sz="1050" dirty="0">
                <a:solidFill>
                  <a:srgbClr val="FFFFFF"/>
                </a:solidFill>
                <a:latin typeface="Roboto" pitchFamily="34" charset="0"/>
                <a:ea typeface="Roboto" pitchFamily="34" charset="-122"/>
                <a:cs typeface="Roboto" pitchFamily="34" charset="-120"/>
              </a:rPr>
              <a:t>Küçük ve büyük nesneler için bilgi</a:t>
            </a:r>
            <a:endParaRPr lang="en-US" sz="1050" dirty="0"/>
          </a:p>
          <a:p>
            <a:pPr marL="342900" indent="-342900" algn="l">
              <a:lnSpc>
                <a:spcPts val="1650"/>
              </a:lnSpc>
              <a:buSzPct val="100000"/>
              <a:buChar char="•"/>
            </a:pPr>
            <a:r>
              <a:rPr lang="en-US" sz="1050" dirty="0">
                <a:solidFill>
                  <a:srgbClr val="FFFFFF"/>
                </a:solidFill>
                <a:latin typeface="Roboto" pitchFamily="34" charset="0"/>
                <a:ea typeface="Roboto" pitchFamily="34" charset="-122"/>
                <a:cs typeface="Roboto" pitchFamily="34" charset="-120"/>
              </a:rPr>
              <a:t>Çok ölçekli tespit</a:t>
            </a:r>
            <a:endParaRPr lang="en-US" sz="1050" dirty="0"/>
          </a:p>
        </p:txBody>
      </p:sp>
      <p:sp>
        <p:nvSpPr>
          <p:cNvPr id="10" name="Shape 8"/>
          <p:cNvSpPr/>
          <p:nvPr/>
        </p:nvSpPr>
        <p:spPr>
          <a:xfrm>
            <a:off x="472901" y="2864793"/>
            <a:ext cx="4034730" cy="1291382"/>
          </a:xfrm>
          <a:prstGeom prst="roundRect">
            <a:avLst>
              <a:gd name="adj" fmla="val 25112"/>
            </a:avLst>
          </a:prstGeom>
          <a:solidFill>
            <a:srgbClr val="3498DB"/>
          </a:solidFill>
          <a:ln w="4763">
            <a:solidFill>
              <a:srgbClr val="1A7EC1"/>
            </a:solidFill>
            <a:prstDash val="solid"/>
          </a:ln>
        </p:spPr>
        <p:txBody>
          <a:bodyPr/>
          <a:lstStyle/>
          <a:p>
            <a:endParaRPr lang="tr-TR"/>
          </a:p>
        </p:txBody>
      </p:sp>
      <p:sp>
        <p:nvSpPr>
          <p:cNvPr id="11" name="Text 9"/>
          <p:cNvSpPr/>
          <p:nvPr/>
        </p:nvSpPr>
        <p:spPr>
          <a:xfrm>
            <a:off x="612725" y="3004617"/>
            <a:ext cx="2083222" cy="211113"/>
          </a:xfrm>
          <a:prstGeom prst="rect">
            <a:avLst/>
          </a:prstGeom>
          <a:noFill/>
          <a:ln/>
        </p:spPr>
        <p:txBody>
          <a:bodyPr wrap="none" lIns="0" tIns="0" rIns="0" bIns="0" rtlCol="0" anchor="t"/>
          <a:lstStyle/>
          <a:p>
            <a:pPr marL="0" indent="0" algn="l">
              <a:lnSpc>
                <a:spcPts val="1650"/>
              </a:lnSpc>
              <a:buNone/>
            </a:pPr>
            <a:r>
              <a:rPr lang="en-US" sz="1300" dirty="0">
                <a:solidFill>
                  <a:srgbClr val="000000"/>
                </a:solidFill>
                <a:latin typeface="Raleway" pitchFamily="34" charset="0"/>
                <a:ea typeface="Raleway" pitchFamily="34" charset="-122"/>
                <a:cs typeface="Raleway" pitchFamily="34" charset="-120"/>
              </a:rPr>
              <a:t>Super-resolution Teknikleri</a:t>
            </a:r>
            <a:endParaRPr lang="en-US" sz="1300" dirty="0"/>
          </a:p>
        </p:txBody>
      </p:sp>
      <p:sp>
        <p:nvSpPr>
          <p:cNvPr id="12" name="Text 10"/>
          <p:cNvSpPr/>
          <p:nvPr/>
        </p:nvSpPr>
        <p:spPr>
          <a:xfrm>
            <a:off x="612725" y="3292971"/>
            <a:ext cx="3755082" cy="723379"/>
          </a:xfrm>
          <a:prstGeom prst="rect">
            <a:avLst/>
          </a:prstGeom>
          <a:noFill/>
          <a:ln/>
        </p:spPr>
        <p:txBody>
          <a:bodyPr wrap="square" lIns="0" tIns="0" rIns="0" bIns="0" rtlCol="0" anchor="t"/>
          <a:lstStyle/>
          <a:p>
            <a:pPr marL="342900" indent="-342900" algn="l">
              <a:lnSpc>
                <a:spcPts val="1650"/>
              </a:lnSpc>
              <a:buSzPct val="100000"/>
              <a:buChar char="•"/>
            </a:pPr>
            <a:r>
              <a:rPr lang="en-US" sz="1050" dirty="0">
                <a:solidFill>
                  <a:srgbClr val="000000"/>
                </a:solidFill>
                <a:latin typeface="Roboto" pitchFamily="34" charset="0"/>
                <a:ea typeface="Roboto" pitchFamily="34" charset="-122"/>
                <a:cs typeface="Roboto" pitchFamily="34" charset="-120"/>
              </a:rPr>
              <a:t>Düşük çözünürlüğü yükseltme</a:t>
            </a:r>
            <a:endParaRPr lang="en-US" sz="1050" dirty="0"/>
          </a:p>
          <a:p>
            <a:pPr marL="342900" indent="-342900" algn="l">
              <a:lnSpc>
                <a:spcPts val="1650"/>
              </a:lnSpc>
              <a:buSzPct val="100000"/>
              <a:buChar char="•"/>
            </a:pPr>
            <a:r>
              <a:rPr lang="en-US" sz="1050" dirty="0">
                <a:solidFill>
                  <a:srgbClr val="000000"/>
                </a:solidFill>
                <a:latin typeface="Roboto" pitchFamily="34" charset="0"/>
                <a:ea typeface="Roboto" pitchFamily="34" charset="-122"/>
                <a:cs typeface="Roboto" pitchFamily="34" charset="-120"/>
              </a:rPr>
              <a:t>Küçük nesnelerin detaylarını iyileştirme</a:t>
            </a:r>
            <a:endParaRPr lang="en-US" sz="1050" dirty="0"/>
          </a:p>
          <a:p>
            <a:pPr marL="342900" indent="-342900" algn="l">
              <a:lnSpc>
                <a:spcPts val="1650"/>
              </a:lnSpc>
              <a:buSzPct val="100000"/>
              <a:buChar char="•"/>
            </a:pPr>
            <a:r>
              <a:rPr lang="en-US" sz="1050" dirty="0">
                <a:solidFill>
                  <a:srgbClr val="000000"/>
                </a:solidFill>
                <a:latin typeface="Roboto" pitchFamily="34" charset="0"/>
                <a:ea typeface="Roboto" pitchFamily="34" charset="-122"/>
                <a:cs typeface="Roboto" pitchFamily="34" charset="-120"/>
              </a:rPr>
              <a:t>Yapay zeka ile görüntü geliştirme</a:t>
            </a:r>
            <a:endParaRPr lang="en-US" sz="1050" dirty="0"/>
          </a:p>
        </p:txBody>
      </p:sp>
      <p:sp>
        <p:nvSpPr>
          <p:cNvPr id="13" name="Shape 11"/>
          <p:cNvSpPr/>
          <p:nvPr/>
        </p:nvSpPr>
        <p:spPr>
          <a:xfrm>
            <a:off x="4636368" y="2864793"/>
            <a:ext cx="4034730" cy="1291382"/>
          </a:xfrm>
          <a:prstGeom prst="roundRect">
            <a:avLst>
              <a:gd name="adj" fmla="val 25112"/>
            </a:avLst>
          </a:prstGeom>
          <a:solidFill>
            <a:srgbClr val="1ABC9C"/>
          </a:solidFill>
          <a:ln w="4763">
            <a:solidFill>
              <a:srgbClr val="00A282"/>
            </a:solidFill>
            <a:prstDash val="solid"/>
          </a:ln>
        </p:spPr>
        <p:txBody>
          <a:bodyPr/>
          <a:lstStyle/>
          <a:p>
            <a:endParaRPr lang="tr-TR"/>
          </a:p>
        </p:txBody>
      </p:sp>
      <p:sp>
        <p:nvSpPr>
          <p:cNvPr id="14" name="Text 12"/>
          <p:cNvSpPr/>
          <p:nvPr/>
        </p:nvSpPr>
        <p:spPr>
          <a:xfrm>
            <a:off x="4776192" y="3004617"/>
            <a:ext cx="1688976" cy="211113"/>
          </a:xfrm>
          <a:prstGeom prst="rect">
            <a:avLst/>
          </a:prstGeom>
          <a:noFill/>
          <a:ln/>
        </p:spPr>
        <p:txBody>
          <a:bodyPr wrap="none" lIns="0" tIns="0" rIns="0" bIns="0" rtlCol="0" anchor="t"/>
          <a:lstStyle/>
          <a:p>
            <a:pPr marL="0" indent="0" algn="l">
              <a:lnSpc>
                <a:spcPts val="1650"/>
              </a:lnSpc>
              <a:buNone/>
            </a:pPr>
            <a:r>
              <a:rPr lang="en-US" sz="1300" dirty="0">
                <a:solidFill>
                  <a:srgbClr val="000000"/>
                </a:solidFill>
                <a:latin typeface="Raleway" pitchFamily="34" charset="0"/>
                <a:ea typeface="Raleway" pitchFamily="34" charset="-122"/>
                <a:cs typeface="Raleway" pitchFamily="34" charset="-120"/>
              </a:rPr>
              <a:t>Multi-scale Detection</a:t>
            </a:r>
            <a:endParaRPr lang="en-US" sz="1300" dirty="0"/>
          </a:p>
        </p:txBody>
      </p:sp>
      <p:sp>
        <p:nvSpPr>
          <p:cNvPr id="15" name="Text 13"/>
          <p:cNvSpPr/>
          <p:nvPr/>
        </p:nvSpPr>
        <p:spPr>
          <a:xfrm>
            <a:off x="4776192" y="3292971"/>
            <a:ext cx="3755082" cy="723379"/>
          </a:xfrm>
          <a:prstGeom prst="rect">
            <a:avLst/>
          </a:prstGeom>
          <a:noFill/>
          <a:ln/>
        </p:spPr>
        <p:txBody>
          <a:bodyPr wrap="square" lIns="0" tIns="0" rIns="0" bIns="0" rtlCol="0" anchor="t"/>
          <a:lstStyle/>
          <a:p>
            <a:pPr marL="342900" indent="-342900" algn="l">
              <a:lnSpc>
                <a:spcPts val="1650"/>
              </a:lnSpc>
              <a:buSzPct val="100000"/>
              <a:buChar char="•"/>
            </a:pPr>
            <a:r>
              <a:rPr lang="en-US" sz="1050" dirty="0">
                <a:solidFill>
                  <a:srgbClr val="000000"/>
                </a:solidFill>
                <a:latin typeface="Roboto" pitchFamily="34" charset="0"/>
                <a:ea typeface="Roboto" pitchFamily="34" charset="-122"/>
                <a:cs typeface="Roboto" pitchFamily="34" charset="-120"/>
              </a:rPr>
              <a:t>Farklı boyutlardaki nesneleri tespit</a:t>
            </a:r>
            <a:endParaRPr lang="en-US" sz="1050" dirty="0"/>
          </a:p>
          <a:p>
            <a:pPr marL="342900" indent="-342900" algn="l">
              <a:lnSpc>
                <a:spcPts val="1650"/>
              </a:lnSpc>
              <a:buSzPct val="100000"/>
              <a:buChar char="•"/>
            </a:pPr>
            <a:r>
              <a:rPr lang="en-US" sz="1050" dirty="0">
                <a:solidFill>
                  <a:srgbClr val="000000"/>
                </a:solidFill>
                <a:latin typeface="Roboto" pitchFamily="34" charset="0"/>
                <a:ea typeface="Roboto" pitchFamily="34" charset="-122"/>
                <a:cs typeface="Roboto" pitchFamily="34" charset="-120"/>
              </a:rPr>
              <a:t>Görüntüyü birden fazla ölçekte analiz</a:t>
            </a:r>
            <a:endParaRPr lang="en-US" sz="1050" dirty="0"/>
          </a:p>
          <a:p>
            <a:pPr marL="342900" indent="-342900" algn="l">
              <a:lnSpc>
                <a:spcPts val="1650"/>
              </a:lnSpc>
              <a:buSzPct val="100000"/>
              <a:buChar char="•"/>
            </a:pPr>
            <a:r>
              <a:rPr lang="en-US" sz="1050" dirty="0">
                <a:solidFill>
                  <a:srgbClr val="000000"/>
                </a:solidFill>
                <a:latin typeface="Roboto" pitchFamily="34" charset="0"/>
                <a:ea typeface="Roboto" pitchFamily="34" charset="-122"/>
                <a:cs typeface="Roboto" pitchFamily="34" charset="-120"/>
              </a:rPr>
              <a:t>Ölçek değişkenliğine karşı güçlü</a:t>
            </a:r>
            <a:endParaRPr lang="en-US" sz="1050" dirty="0"/>
          </a:p>
        </p:txBody>
      </p:sp>
      <p:sp>
        <p:nvSpPr>
          <p:cNvPr id="16" name="Shape 14"/>
          <p:cNvSpPr/>
          <p:nvPr/>
        </p:nvSpPr>
        <p:spPr>
          <a:xfrm>
            <a:off x="472901" y="4334768"/>
            <a:ext cx="8198197" cy="10120"/>
          </a:xfrm>
          <a:prstGeom prst="rect">
            <a:avLst/>
          </a:prstGeom>
          <a:solidFill>
            <a:srgbClr val="3C3939">
              <a:alpha val="50000"/>
            </a:srgbClr>
          </a:solidFill>
          <a:ln/>
        </p:spPr>
        <p:txBody>
          <a:bodyPr/>
          <a:lstStyle/>
          <a:p>
            <a:endParaRPr lang="tr-TR"/>
          </a:p>
        </p:txBody>
      </p:sp>
      <p:sp>
        <p:nvSpPr>
          <p:cNvPr id="17" name="Text 15"/>
          <p:cNvSpPr/>
          <p:nvPr/>
        </p:nvSpPr>
        <p:spPr>
          <a:xfrm>
            <a:off x="472901" y="4523482"/>
            <a:ext cx="8198197" cy="211113"/>
          </a:xfrm>
          <a:prstGeom prst="rect">
            <a:avLst/>
          </a:prstGeom>
          <a:noFill/>
          <a:ln/>
        </p:spPr>
        <p:txBody>
          <a:bodyPr wrap="none" lIns="0" tIns="0" rIns="0" bIns="0" rtlCol="0" anchor="t"/>
          <a:lstStyle/>
          <a:p>
            <a:pPr marL="0" indent="0" algn="l">
              <a:lnSpc>
                <a:spcPts val="1650"/>
              </a:lnSpc>
              <a:buNone/>
            </a:pPr>
            <a:r>
              <a:rPr lang="en-US" sz="1050" b="1" dirty="0">
                <a:solidFill>
                  <a:srgbClr val="3C3939"/>
                </a:solidFill>
                <a:latin typeface="Roboto" pitchFamily="34" charset="0"/>
                <a:ea typeface="Roboto" pitchFamily="34" charset="-122"/>
                <a:cs typeface="Roboto" pitchFamily="34" charset="-120"/>
              </a:rPr>
              <a:t>Bu dört teknik birlikte kullanıldığında drone görüntülerinde küçük nesnelerin tespiti önemli ölçüde iyileşir.</a:t>
            </a:r>
            <a:endParaRPr lang="en-US" sz="1050" dirty="0"/>
          </a:p>
        </p:txBody>
      </p:sp>
      <p:pic>
        <p:nvPicPr>
          <p:cNvPr id="19" name="Resim 18">
            <a:extLst>
              <a:ext uri="{FF2B5EF4-FFF2-40B4-BE49-F238E27FC236}">
                <a16:creationId xmlns:a16="http://schemas.microsoft.com/office/drawing/2014/main" id="{132D8CE1-2E94-D4C2-C75A-CB1E827CE99A}"/>
              </a:ext>
            </a:extLst>
          </p:cNvPr>
          <p:cNvPicPr>
            <a:picLocks noChangeAspect="1"/>
          </p:cNvPicPr>
          <p:nvPr/>
        </p:nvPicPr>
        <p:blipFill>
          <a:blip r:embed="rId3"/>
          <a:stretch>
            <a:fillRect/>
          </a:stretch>
        </p:blipFill>
        <p:spPr>
          <a:xfrm>
            <a:off x="7419160" y="4734595"/>
            <a:ext cx="1724840" cy="37385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445219" y="447080"/>
            <a:ext cx="8253487" cy="176361"/>
          </a:xfrm>
          <a:prstGeom prst="rect">
            <a:avLst/>
          </a:prstGeom>
          <a:noFill/>
          <a:ln/>
        </p:spPr>
        <p:txBody>
          <a:bodyPr wrap="none" lIns="0" tIns="0" rIns="0" bIns="0" rtlCol="0" anchor="t"/>
          <a:lstStyle/>
          <a:p>
            <a:pPr marL="0" indent="0" algn="l">
              <a:lnSpc>
                <a:spcPts val="1350"/>
              </a:lnSpc>
              <a:buNone/>
            </a:pPr>
            <a:r>
              <a:rPr lang="en-US" sz="900" dirty="0">
                <a:solidFill>
                  <a:srgbClr val="3C3939"/>
                </a:solidFill>
                <a:latin typeface="Roboto" pitchFamily="34" charset="0"/>
                <a:ea typeface="Roboto" pitchFamily="34" charset="-122"/>
                <a:cs typeface="Roboto" pitchFamily="34" charset="-120"/>
              </a:rPr>
              <a:t>YOLO ve geliştirilmiş yöntemler drone görüntülerinde doğruluk artışı sağlar</a:t>
            </a:r>
            <a:endParaRPr lang="en-US" sz="900" dirty="0"/>
          </a:p>
        </p:txBody>
      </p:sp>
      <p:pic>
        <p:nvPicPr>
          <p:cNvPr id="3" name="Image 0" descr="preencoded.png"/>
          <p:cNvPicPr>
            <a:picLocks noChangeAspect="1"/>
          </p:cNvPicPr>
          <p:nvPr/>
        </p:nvPicPr>
        <p:blipFill>
          <a:blip r:embed="rId3"/>
          <a:stretch>
            <a:fillRect/>
          </a:stretch>
        </p:blipFill>
        <p:spPr>
          <a:xfrm>
            <a:off x="2259360" y="736922"/>
            <a:ext cx="4625132" cy="2653531"/>
          </a:xfrm>
          <a:prstGeom prst="rect">
            <a:avLst/>
          </a:prstGeom>
        </p:spPr>
      </p:pic>
      <p:sp>
        <p:nvSpPr>
          <p:cNvPr id="4" name="Text 1"/>
          <p:cNvSpPr/>
          <p:nvPr/>
        </p:nvSpPr>
        <p:spPr>
          <a:xfrm>
            <a:off x="445219" y="3503935"/>
            <a:ext cx="8253487" cy="176361"/>
          </a:xfrm>
          <a:prstGeom prst="rect">
            <a:avLst/>
          </a:prstGeom>
          <a:noFill/>
          <a:ln/>
        </p:spPr>
        <p:txBody>
          <a:bodyPr wrap="none" lIns="0" tIns="0" rIns="0" bIns="0" rtlCol="0" anchor="t"/>
          <a:lstStyle/>
          <a:p>
            <a:pPr marL="0" indent="0" algn="ctr">
              <a:lnSpc>
                <a:spcPts val="1350"/>
              </a:lnSpc>
              <a:buNone/>
            </a:pPr>
            <a:r>
              <a:rPr lang="en-US" sz="900" i="1" dirty="0">
                <a:solidFill>
                  <a:srgbClr val="3C3939"/>
                </a:solidFill>
                <a:latin typeface="Roboto" pitchFamily="34" charset="0"/>
                <a:ea typeface="Roboto" pitchFamily="34" charset="-122"/>
                <a:cs typeface="Roboto" pitchFamily="34" charset="-120"/>
              </a:rPr>
              <a:t>Drone görüntülerinde küçük nesne tespiti sonuçları</a:t>
            </a:r>
            <a:endParaRPr lang="en-US" sz="900" dirty="0"/>
          </a:p>
        </p:txBody>
      </p:sp>
      <p:sp>
        <p:nvSpPr>
          <p:cNvPr id="5" name="Shape 2"/>
          <p:cNvSpPr/>
          <p:nvPr/>
        </p:nvSpPr>
        <p:spPr>
          <a:xfrm>
            <a:off x="445219" y="3823618"/>
            <a:ext cx="8253487" cy="8930"/>
          </a:xfrm>
          <a:prstGeom prst="rect">
            <a:avLst/>
          </a:prstGeom>
          <a:solidFill>
            <a:srgbClr val="3C3939">
              <a:alpha val="50000"/>
            </a:srgbClr>
          </a:solidFill>
          <a:ln/>
        </p:spPr>
        <p:txBody>
          <a:bodyPr/>
          <a:lstStyle/>
          <a:p>
            <a:endParaRPr lang="tr-TR"/>
          </a:p>
        </p:txBody>
      </p:sp>
      <p:sp>
        <p:nvSpPr>
          <p:cNvPr id="6" name="Text 3"/>
          <p:cNvSpPr/>
          <p:nvPr/>
        </p:nvSpPr>
        <p:spPr>
          <a:xfrm>
            <a:off x="445219" y="3975869"/>
            <a:ext cx="8253487" cy="811262"/>
          </a:xfrm>
          <a:prstGeom prst="rect">
            <a:avLst/>
          </a:prstGeom>
          <a:noFill/>
          <a:ln/>
        </p:spPr>
        <p:txBody>
          <a:bodyPr wrap="square" lIns="0" tIns="0" rIns="0" bIns="0" rtlCol="0" anchor="t"/>
          <a:lstStyle/>
          <a:p>
            <a:pPr marL="342900" indent="-342900" algn="l">
              <a:lnSpc>
                <a:spcPts val="1350"/>
              </a:lnSpc>
              <a:buSzPct val="100000"/>
              <a:buChar char="•"/>
            </a:pPr>
            <a:r>
              <a:rPr lang="en-US" sz="900" dirty="0">
                <a:solidFill>
                  <a:srgbClr val="3C3939"/>
                </a:solidFill>
                <a:latin typeface="Roboto" pitchFamily="34" charset="0"/>
                <a:ea typeface="Roboto" pitchFamily="34" charset="-122"/>
                <a:cs typeface="Roboto" pitchFamily="34" charset="-120"/>
              </a:rPr>
              <a:t>Yüksek çözünürlüklü görüntüleme ile daha fazla detay yakalanır</a:t>
            </a:r>
            <a:endParaRPr lang="en-US" sz="900" dirty="0"/>
          </a:p>
          <a:p>
            <a:pPr marL="342900" indent="-342900" algn="l">
              <a:lnSpc>
                <a:spcPts val="1350"/>
              </a:lnSpc>
              <a:buSzPct val="100000"/>
              <a:buChar char="•"/>
            </a:pPr>
            <a:r>
              <a:rPr lang="en-US" sz="900" dirty="0">
                <a:solidFill>
                  <a:srgbClr val="3C3939"/>
                </a:solidFill>
                <a:latin typeface="Roboto" pitchFamily="34" charset="0"/>
                <a:ea typeface="Roboto" pitchFamily="34" charset="-122"/>
                <a:cs typeface="Roboto" pitchFamily="34" charset="-120"/>
              </a:rPr>
              <a:t>FPN gibi çok ölçekli özellik çıkarımı küçük nesneleri güçlendirir</a:t>
            </a:r>
            <a:endParaRPr lang="en-US" sz="900" dirty="0"/>
          </a:p>
          <a:p>
            <a:pPr marL="342900" indent="-342900" algn="l">
              <a:lnSpc>
                <a:spcPts val="1350"/>
              </a:lnSpc>
              <a:buSzPct val="100000"/>
              <a:buChar char="•"/>
            </a:pPr>
            <a:r>
              <a:rPr lang="en-US" sz="900" dirty="0">
                <a:solidFill>
                  <a:srgbClr val="3C3939"/>
                </a:solidFill>
                <a:latin typeface="Roboto" pitchFamily="34" charset="0"/>
                <a:ea typeface="Roboto" pitchFamily="34" charset="-122"/>
                <a:cs typeface="Roboto" pitchFamily="34" charset="-120"/>
              </a:rPr>
              <a:t>Super-resolution teknikleri düşük çözünürlüğü iyileştirir</a:t>
            </a:r>
            <a:endParaRPr lang="en-US" sz="900" dirty="0"/>
          </a:p>
          <a:p>
            <a:pPr marL="342900" indent="-342900" algn="l">
              <a:lnSpc>
                <a:spcPts val="1350"/>
              </a:lnSpc>
              <a:buSzPct val="100000"/>
              <a:buChar char="•"/>
            </a:pPr>
            <a:r>
              <a:rPr lang="en-US" sz="900" dirty="0">
                <a:solidFill>
                  <a:srgbClr val="3C3939"/>
                </a:solidFill>
                <a:latin typeface="Roboto" pitchFamily="34" charset="0"/>
                <a:ea typeface="Roboto" pitchFamily="34" charset="-122"/>
                <a:cs typeface="Roboto" pitchFamily="34" charset="-120"/>
              </a:rPr>
              <a:t>Multi-scale detection farklı boyutlardaki nesnelerde başarıyı artırır</a:t>
            </a:r>
            <a:endParaRPr lang="en-US" sz="900" dirty="0"/>
          </a:p>
        </p:txBody>
      </p:sp>
      <p:pic>
        <p:nvPicPr>
          <p:cNvPr id="8" name="Resim 7">
            <a:extLst>
              <a:ext uri="{FF2B5EF4-FFF2-40B4-BE49-F238E27FC236}">
                <a16:creationId xmlns:a16="http://schemas.microsoft.com/office/drawing/2014/main" id="{75E3CA6C-D62B-F457-65BE-56D087CC157A}"/>
              </a:ext>
            </a:extLst>
          </p:cNvPr>
          <p:cNvPicPr>
            <a:picLocks noChangeAspect="1"/>
          </p:cNvPicPr>
          <p:nvPr/>
        </p:nvPicPr>
        <p:blipFill>
          <a:blip r:embed="rId4"/>
          <a:stretch>
            <a:fillRect/>
          </a:stretch>
        </p:blipFill>
        <p:spPr>
          <a:xfrm>
            <a:off x="7210425" y="4696420"/>
            <a:ext cx="1933575" cy="4191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465162" y="410245"/>
            <a:ext cx="3322662" cy="415305"/>
          </a:xfrm>
          <a:prstGeom prst="rect">
            <a:avLst/>
          </a:prstGeom>
          <a:noFill/>
          <a:ln/>
        </p:spPr>
        <p:txBody>
          <a:bodyPr wrap="none" lIns="0" tIns="0" rIns="0" bIns="0" rtlCol="0" anchor="t"/>
          <a:lstStyle/>
          <a:p>
            <a:pPr marL="0" indent="0" algn="l">
              <a:lnSpc>
                <a:spcPts val="3250"/>
              </a:lnSpc>
              <a:buNone/>
            </a:pPr>
            <a:r>
              <a:rPr lang="en-US" sz="2600" dirty="0">
                <a:solidFill>
                  <a:srgbClr val="1B1B27"/>
                </a:solidFill>
                <a:latin typeface="Raleway" pitchFamily="34" charset="0"/>
                <a:ea typeface="Raleway" pitchFamily="34" charset="-122"/>
                <a:cs typeface="Raleway" pitchFamily="34" charset="-120"/>
              </a:rPr>
              <a:t>Kaynakça</a:t>
            </a:r>
            <a:endParaRPr lang="en-US" sz="2600" dirty="0"/>
          </a:p>
        </p:txBody>
      </p:sp>
      <p:sp>
        <p:nvSpPr>
          <p:cNvPr id="3" name="Text 1"/>
          <p:cNvSpPr/>
          <p:nvPr/>
        </p:nvSpPr>
        <p:spPr>
          <a:xfrm>
            <a:off x="465162" y="1074688"/>
            <a:ext cx="8213675" cy="411956"/>
          </a:xfrm>
          <a:prstGeom prst="rect">
            <a:avLst/>
          </a:prstGeom>
          <a:noFill/>
          <a:ln/>
        </p:spPr>
        <p:txBody>
          <a:bodyPr wrap="square" lIns="0" tIns="0" rIns="0" bIns="0" rtlCol="0" anchor="t"/>
          <a:lstStyle/>
          <a:p>
            <a:pPr marL="0" indent="0" algn="l">
              <a:lnSpc>
                <a:spcPts val="1600"/>
              </a:lnSpc>
              <a:buNone/>
            </a:pPr>
            <a:r>
              <a:rPr lang="en-US" sz="1000" dirty="0">
                <a:solidFill>
                  <a:srgbClr val="3C3939"/>
                </a:solidFill>
                <a:latin typeface="Roboto" pitchFamily="34" charset="0"/>
                <a:ea typeface="Roboto" pitchFamily="34" charset="-122"/>
                <a:cs typeface="Roboto" pitchFamily="34" charset="-120"/>
              </a:rPr>
              <a:t>H. Bay, T. Tuytelaars ve L. Van Gool, "SURF: Speeded up robust features," </a:t>
            </a:r>
            <a:r>
              <a:rPr lang="en-US" sz="1000" i="1" dirty="0">
                <a:solidFill>
                  <a:srgbClr val="3C3939"/>
                </a:solidFill>
                <a:latin typeface="Roboto" pitchFamily="34" charset="0"/>
                <a:ea typeface="Roboto" pitchFamily="34" charset="-122"/>
                <a:cs typeface="Roboto" pitchFamily="34" charset="-120"/>
              </a:rPr>
              <a:t>Lecture Notes in Computer Science (ECCV)</a:t>
            </a:r>
            <a:r>
              <a:rPr lang="en-US" sz="1000" dirty="0">
                <a:solidFill>
                  <a:srgbClr val="3C3939"/>
                </a:solidFill>
                <a:latin typeface="Roboto" pitchFamily="34" charset="0"/>
                <a:ea typeface="Roboto" pitchFamily="34" charset="-122"/>
                <a:cs typeface="Roboto" pitchFamily="34" charset="-120"/>
              </a:rPr>
              <a:t>, cilt 3951, ss. 404–417, 2006.</a:t>
            </a:r>
            <a:endParaRPr lang="en-US" sz="1000" dirty="0"/>
          </a:p>
        </p:txBody>
      </p:sp>
      <p:sp>
        <p:nvSpPr>
          <p:cNvPr id="4" name="Text 2"/>
          <p:cNvSpPr/>
          <p:nvPr/>
        </p:nvSpPr>
        <p:spPr>
          <a:xfrm>
            <a:off x="465162" y="1626766"/>
            <a:ext cx="8213675" cy="205978"/>
          </a:xfrm>
          <a:prstGeom prst="rect">
            <a:avLst/>
          </a:prstGeom>
          <a:noFill/>
          <a:ln/>
        </p:spPr>
        <p:txBody>
          <a:bodyPr wrap="none" lIns="0" tIns="0" rIns="0" bIns="0" rtlCol="0" anchor="t"/>
          <a:lstStyle/>
          <a:p>
            <a:pPr marL="0" indent="0" algn="l">
              <a:lnSpc>
                <a:spcPts val="1600"/>
              </a:lnSpc>
              <a:buNone/>
            </a:pPr>
            <a:r>
              <a:rPr lang="en-US" sz="1000" dirty="0">
                <a:solidFill>
                  <a:srgbClr val="3C3939"/>
                </a:solidFill>
                <a:latin typeface="Roboto" pitchFamily="34" charset="0"/>
                <a:ea typeface="Roboto" pitchFamily="34" charset="-122"/>
                <a:cs typeface="Roboto" pitchFamily="34" charset="-120"/>
              </a:rPr>
              <a:t>A. Bochkovskiy, C.-Y. Wang ve H.-Y. M. Liao, "YOLOv4: Optimal speed and accuracy of object detection," </a:t>
            </a:r>
            <a:r>
              <a:rPr lang="en-US" sz="1000" i="1" dirty="0">
                <a:solidFill>
                  <a:srgbClr val="3C3939"/>
                </a:solidFill>
                <a:latin typeface="Roboto" pitchFamily="34" charset="0"/>
                <a:ea typeface="Roboto" pitchFamily="34" charset="-122"/>
                <a:cs typeface="Roboto" pitchFamily="34" charset="-120"/>
              </a:rPr>
              <a:t>arXiv:2004.10934</a:t>
            </a:r>
            <a:r>
              <a:rPr lang="en-US" sz="1000" dirty="0">
                <a:solidFill>
                  <a:srgbClr val="3C3939"/>
                </a:solidFill>
                <a:latin typeface="Roboto" pitchFamily="34" charset="0"/>
                <a:ea typeface="Roboto" pitchFamily="34" charset="-122"/>
                <a:cs typeface="Roboto" pitchFamily="34" charset="-120"/>
              </a:rPr>
              <a:t>, Nis. 2020.</a:t>
            </a:r>
            <a:endParaRPr lang="en-US" sz="1000" dirty="0"/>
          </a:p>
        </p:txBody>
      </p:sp>
      <p:sp>
        <p:nvSpPr>
          <p:cNvPr id="5" name="Text 3"/>
          <p:cNvSpPr/>
          <p:nvPr/>
        </p:nvSpPr>
        <p:spPr>
          <a:xfrm>
            <a:off x="465162" y="1972866"/>
            <a:ext cx="8213675" cy="411956"/>
          </a:xfrm>
          <a:prstGeom prst="rect">
            <a:avLst/>
          </a:prstGeom>
          <a:noFill/>
          <a:ln/>
        </p:spPr>
        <p:txBody>
          <a:bodyPr wrap="square" lIns="0" tIns="0" rIns="0" bIns="0" rtlCol="0" anchor="t"/>
          <a:lstStyle/>
          <a:p>
            <a:pPr marL="0" indent="0" algn="l">
              <a:lnSpc>
                <a:spcPts val="1600"/>
              </a:lnSpc>
              <a:buNone/>
            </a:pPr>
            <a:r>
              <a:rPr lang="en-US" sz="1000" dirty="0">
                <a:solidFill>
                  <a:srgbClr val="3C3939"/>
                </a:solidFill>
                <a:latin typeface="Roboto" pitchFamily="34" charset="0"/>
                <a:ea typeface="Roboto" pitchFamily="34" charset="-122"/>
                <a:cs typeface="Roboto" pitchFamily="34" charset="-120"/>
              </a:rPr>
              <a:t>N. Carion, F. Massa, G. Synnaeve, N. Usunier, A. Kirillov ve S. Zagoruyko, "End-to-end object detection with transformers," </a:t>
            </a:r>
            <a:r>
              <a:rPr lang="en-US" sz="1000" i="1" dirty="0">
                <a:solidFill>
                  <a:srgbClr val="3C3939"/>
                </a:solidFill>
                <a:latin typeface="Roboto" pitchFamily="34" charset="0"/>
                <a:ea typeface="Roboto" pitchFamily="34" charset="-122"/>
                <a:cs typeface="Roboto" pitchFamily="34" charset="-120"/>
              </a:rPr>
              <a:t>Proc. European Conf. Computer Vision (ECCV)</a:t>
            </a:r>
            <a:r>
              <a:rPr lang="en-US" sz="1000" dirty="0">
                <a:solidFill>
                  <a:srgbClr val="3C3939"/>
                </a:solidFill>
                <a:latin typeface="Roboto" pitchFamily="34" charset="0"/>
                <a:ea typeface="Roboto" pitchFamily="34" charset="-122"/>
                <a:cs typeface="Roboto" pitchFamily="34" charset="-120"/>
              </a:rPr>
              <a:t>, ss. 213–229, 2020.</a:t>
            </a:r>
            <a:endParaRPr lang="en-US" sz="1000" dirty="0"/>
          </a:p>
        </p:txBody>
      </p:sp>
      <p:sp>
        <p:nvSpPr>
          <p:cNvPr id="6" name="Text 4"/>
          <p:cNvSpPr/>
          <p:nvPr/>
        </p:nvSpPr>
        <p:spPr>
          <a:xfrm>
            <a:off x="465162" y="2524944"/>
            <a:ext cx="8213675" cy="411956"/>
          </a:xfrm>
          <a:prstGeom prst="rect">
            <a:avLst/>
          </a:prstGeom>
          <a:noFill/>
          <a:ln/>
        </p:spPr>
        <p:txBody>
          <a:bodyPr wrap="square" lIns="0" tIns="0" rIns="0" bIns="0" rtlCol="0" anchor="t"/>
          <a:lstStyle/>
          <a:p>
            <a:pPr marL="0" indent="0" algn="l">
              <a:lnSpc>
                <a:spcPts val="1600"/>
              </a:lnSpc>
              <a:buNone/>
            </a:pPr>
            <a:r>
              <a:rPr lang="en-US" sz="1000" dirty="0">
                <a:solidFill>
                  <a:srgbClr val="3C3939"/>
                </a:solidFill>
                <a:latin typeface="Roboto" pitchFamily="34" charset="0"/>
                <a:ea typeface="Roboto" pitchFamily="34" charset="-122"/>
                <a:cs typeface="Roboto" pitchFamily="34" charset="-120"/>
              </a:rPr>
              <a:t>N. Dalal ve B. Triggs, "Histograms of oriented gradients for human detection," </a:t>
            </a:r>
            <a:r>
              <a:rPr lang="en-US" sz="1000" i="1" dirty="0">
                <a:solidFill>
                  <a:srgbClr val="3C3939"/>
                </a:solidFill>
                <a:latin typeface="Roboto" pitchFamily="34" charset="0"/>
                <a:ea typeface="Roboto" pitchFamily="34" charset="-122"/>
                <a:cs typeface="Roboto" pitchFamily="34" charset="-120"/>
              </a:rPr>
              <a:t>Proc. IEEE Conf. Computer Vision and Pattern Recognition (CVPR)</a:t>
            </a:r>
            <a:r>
              <a:rPr lang="en-US" sz="1000" dirty="0">
                <a:solidFill>
                  <a:srgbClr val="3C3939"/>
                </a:solidFill>
                <a:latin typeface="Roboto" pitchFamily="34" charset="0"/>
                <a:ea typeface="Roboto" pitchFamily="34" charset="-122"/>
                <a:cs typeface="Roboto" pitchFamily="34" charset="-120"/>
              </a:rPr>
              <a:t>, cilt 1, ss. 886–893, 2005.</a:t>
            </a:r>
            <a:endParaRPr lang="en-US" sz="1000" dirty="0"/>
          </a:p>
        </p:txBody>
      </p:sp>
      <p:sp>
        <p:nvSpPr>
          <p:cNvPr id="7" name="Text 5"/>
          <p:cNvSpPr/>
          <p:nvPr/>
        </p:nvSpPr>
        <p:spPr>
          <a:xfrm>
            <a:off x="465162" y="3077021"/>
            <a:ext cx="8213675" cy="411956"/>
          </a:xfrm>
          <a:prstGeom prst="rect">
            <a:avLst/>
          </a:prstGeom>
          <a:noFill/>
          <a:ln/>
        </p:spPr>
        <p:txBody>
          <a:bodyPr wrap="square" lIns="0" tIns="0" rIns="0" bIns="0" rtlCol="0" anchor="t"/>
          <a:lstStyle/>
          <a:p>
            <a:pPr marL="0" indent="0" algn="l">
              <a:lnSpc>
                <a:spcPts val="1600"/>
              </a:lnSpc>
              <a:buNone/>
            </a:pPr>
            <a:r>
              <a:rPr lang="en-US" sz="1000" dirty="0">
                <a:solidFill>
                  <a:srgbClr val="3C3939"/>
                </a:solidFill>
                <a:latin typeface="Roboto" pitchFamily="34" charset="0"/>
                <a:ea typeface="Roboto" pitchFamily="34" charset="-122"/>
                <a:cs typeface="Roboto" pitchFamily="34" charset="-120"/>
              </a:rPr>
              <a:t>D. Du vd., "VisDrone-DET2019: The vision meets drone object detection in image challenge results," </a:t>
            </a:r>
            <a:r>
              <a:rPr lang="en-US" sz="1000" i="1" dirty="0">
                <a:solidFill>
                  <a:srgbClr val="3C3939"/>
                </a:solidFill>
                <a:latin typeface="Roboto" pitchFamily="34" charset="0"/>
                <a:ea typeface="Roboto" pitchFamily="34" charset="-122"/>
                <a:cs typeface="Roboto" pitchFamily="34" charset="-120"/>
              </a:rPr>
              <a:t>Proc. IEEE/CVF Int. Conf. Computer Vision Workshops (ICCVW)</a:t>
            </a:r>
            <a:r>
              <a:rPr lang="en-US" sz="1000" dirty="0">
                <a:solidFill>
                  <a:srgbClr val="3C3939"/>
                </a:solidFill>
                <a:latin typeface="Roboto" pitchFamily="34" charset="0"/>
                <a:ea typeface="Roboto" pitchFamily="34" charset="-122"/>
                <a:cs typeface="Roboto" pitchFamily="34" charset="-120"/>
              </a:rPr>
              <a:t>, ss. 213–226, 2019.</a:t>
            </a:r>
            <a:endParaRPr lang="en-US" sz="1000" dirty="0"/>
          </a:p>
        </p:txBody>
      </p:sp>
      <p:sp>
        <p:nvSpPr>
          <p:cNvPr id="8" name="Text 6"/>
          <p:cNvSpPr/>
          <p:nvPr/>
        </p:nvSpPr>
        <p:spPr>
          <a:xfrm>
            <a:off x="465162" y="3629099"/>
            <a:ext cx="8213675" cy="205978"/>
          </a:xfrm>
          <a:prstGeom prst="rect">
            <a:avLst/>
          </a:prstGeom>
          <a:noFill/>
          <a:ln/>
        </p:spPr>
        <p:txBody>
          <a:bodyPr wrap="none" lIns="0" tIns="0" rIns="0" bIns="0" rtlCol="0" anchor="t"/>
          <a:lstStyle/>
          <a:p>
            <a:pPr marL="0" indent="0" algn="l">
              <a:lnSpc>
                <a:spcPts val="1600"/>
              </a:lnSpc>
              <a:buNone/>
            </a:pPr>
            <a:r>
              <a:rPr lang="en-US" sz="1000" dirty="0">
                <a:solidFill>
                  <a:srgbClr val="3C3939"/>
                </a:solidFill>
                <a:latin typeface="Roboto" pitchFamily="34" charset="0"/>
                <a:ea typeface="Roboto" pitchFamily="34" charset="-122"/>
                <a:cs typeface="Roboto" pitchFamily="34" charset="-120"/>
              </a:rPr>
              <a:t>R. Girshick, "Fast R-CNN," </a:t>
            </a:r>
            <a:r>
              <a:rPr lang="en-US" sz="1000" i="1" dirty="0">
                <a:solidFill>
                  <a:srgbClr val="3C3939"/>
                </a:solidFill>
                <a:latin typeface="Roboto" pitchFamily="34" charset="0"/>
                <a:ea typeface="Roboto" pitchFamily="34" charset="-122"/>
                <a:cs typeface="Roboto" pitchFamily="34" charset="-120"/>
              </a:rPr>
              <a:t>Proc. IEEE Int. Conf. Computer Vision (ICCV)</a:t>
            </a:r>
            <a:r>
              <a:rPr lang="en-US" sz="1000" dirty="0">
                <a:solidFill>
                  <a:srgbClr val="3C3939"/>
                </a:solidFill>
                <a:latin typeface="Roboto" pitchFamily="34" charset="0"/>
                <a:ea typeface="Roboto" pitchFamily="34" charset="-122"/>
                <a:cs typeface="Roboto" pitchFamily="34" charset="-120"/>
              </a:rPr>
              <a:t>, ss. 1440–1448, 2015.</a:t>
            </a:r>
            <a:endParaRPr lang="en-US" sz="1000" dirty="0"/>
          </a:p>
        </p:txBody>
      </p:sp>
      <p:sp>
        <p:nvSpPr>
          <p:cNvPr id="9" name="Text 7"/>
          <p:cNvSpPr/>
          <p:nvPr/>
        </p:nvSpPr>
        <p:spPr>
          <a:xfrm>
            <a:off x="465162" y="3975199"/>
            <a:ext cx="8213675" cy="411956"/>
          </a:xfrm>
          <a:prstGeom prst="rect">
            <a:avLst/>
          </a:prstGeom>
          <a:noFill/>
          <a:ln/>
        </p:spPr>
        <p:txBody>
          <a:bodyPr wrap="square" lIns="0" tIns="0" rIns="0" bIns="0" rtlCol="0" anchor="t"/>
          <a:lstStyle/>
          <a:p>
            <a:pPr marL="0" indent="0" algn="l">
              <a:lnSpc>
                <a:spcPts val="1600"/>
              </a:lnSpc>
              <a:buNone/>
            </a:pPr>
            <a:r>
              <a:rPr lang="en-US" sz="1000" dirty="0">
                <a:solidFill>
                  <a:srgbClr val="3C3939"/>
                </a:solidFill>
                <a:latin typeface="Roboto" pitchFamily="34" charset="0"/>
                <a:ea typeface="Roboto" pitchFamily="34" charset="-122"/>
                <a:cs typeface="Roboto" pitchFamily="34" charset="-120"/>
              </a:rPr>
              <a:t>R. Girshick, J. Donahue, T. Darrell ve J. Malik, "Rich feature hierarchies for accurate object detection and semantic segmentation," </a:t>
            </a:r>
            <a:r>
              <a:rPr lang="en-US" sz="1000" i="1" dirty="0">
                <a:solidFill>
                  <a:srgbClr val="3C3939"/>
                </a:solidFill>
                <a:latin typeface="Roboto" pitchFamily="34" charset="0"/>
                <a:ea typeface="Roboto" pitchFamily="34" charset="-122"/>
                <a:cs typeface="Roboto" pitchFamily="34" charset="-120"/>
              </a:rPr>
              <a:t>Proc. IEEE Conf. Computer Vision and Pattern Recognition (CVPR)</a:t>
            </a:r>
            <a:r>
              <a:rPr lang="en-US" sz="1000" dirty="0">
                <a:solidFill>
                  <a:srgbClr val="3C3939"/>
                </a:solidFill>
                <a:latin typeface="Roboto" pitchFamily="34" charset="0"/>
                <a:ea typeface="Roboto" pitchFamily="34" charset="-122"/>
                <a:cs typeface="Roboto" pitchFamily="34" charset="-120"/>
              </a:rPr>
              <a:t>, ss. 580–587, 2014.</a:t>
            </a:r>
            <a:endParaRPr lang="en-US" sz="1000" dirty="0"/>
          </a:p>
        </p:txBody>
      </p:sp>
      <p:sp>
        <p:nvSpPr>
          <p:cNvPr id="10" name="Text 8"/>
          <p:cNvSpPr/>
          <p:nvPr/>
        </p:nvSpPr>
        <p:spPr>
          <a:xfrm>
            <a:off x="465162" y="4527277"/>
            <a:ext cx="8213675" cy="205978"/>
          </a:xfrm>
          <a:prstGeom prst="rect">
            <a:avLst/>
          </a:prstGeom>
          <a:noFill/>
          <a:ln/>
        </p:spPr>
        <p:txBody>
          <a:bodyPr wrap="none" lIns="0" tIns="0" rIns="0" bIns="0" rtlCol="0" anchor="t"/>
          <a:lstStyle/>
          <a:p>
            <a:pPr marL="0" indent="0" algn="l">
              <a:lnSpc>
                <a:spcPts val="1600"/>
              </a:lnSpc>
              <a:buNone/>
            </a:pPr>
            <a:r>
              <a:rPr lang="en-US" sz="1000" dirty="0">
                <a:solidFill>
                  <a:srgbClr val="3C3939"/>
                </a:solidFill>
                <a:latin typeface="Roboto" pitchFamily="34" charset="0"/>
                <a:ea typeface="Roboto" pitchFamily="34" charset="-122"/>
                <a:cs typeface="Roboto" pitchFamily="34" charset="-120"/>
              </a:rPr>
              <a:t>K. He, G. Gkioxari, P. Dollár ve R. Girshick, "Mask R-CNN," </a:t>
            </a:r>
            <a:r>
              <a:rPr lang="en-US" sz="1000" i="1" dirty="0">
                <a:solidFill>
                  <a:srgbClr val="3C3939"/>
                </a:solidFill>
                <a:latin typeface="Roboto" pitchFamily="34" charset="0"/>
                <a:ea typeface="Roboto" pitchFamily="34" charset="-122"/>
                <a:cs typeface="Roboto" pitchFamily="34" charset="-120"/>
              </a:rPr>
              <a:t>Proc. IEEE Int. Conf. Computer Vision (ICCV)</a:t>
            </a:r>
            <a:r>
              <a:rPr lang="en-US" sz="1000" dirty="0">
                <a:solidFill>
                  <a:srgbClr val="3C3939"/>
                </a:solidFill>
                <a:latin typeface="Roboto" pitchFamily="34" charset="0"/>
                <a:ea typeface="Roboto" pitchFamily="34" charset="-122"/>
                <a:cs typeface="Roboto" pitchFamily="34" charset="-120"/>
              </a:rPr>
              <a:t>, ss. 2961–2969, 2017.</a:t>
            </a:r>
            <a:endParaRPr lang="en-US" sz="1000" dirty="0"/>
          </a:p>
        </p:txBody>
      </p:sp>
      <p:pic>
        <p:nvPicPr>
          <p:cNvPr id="12" name="Resim 11">
            <a:extLst>
              <a:ext uri="{FF2B5EF4-FFF2-40B4-BE49-F238E27FC236}">
                <a16:creationId xmlns:a16="http://schemas.microsoft.com/office/drawing/2014/main" id="{14F5C2E3-1183-EAC4-D407-05712B4304F4}"/>
              </a:ext>
            </a:extLst>
          </p:cNvPr>
          <p:cNvPicPr>
            <a:picLocks noChangeAspect="1"/>
          </p:cNvPicPr>
          <p:nvPr/>
        </p:nvPicPr>
        <p:blipFill>
          <a:blip r:embed="rId3"/>
          <a:stretch>
            <a:fillRect/>
          </a:stretch>
        </p:blipFill>
        <p:spPr>
          <a:xfrm>
            <a:off x="7816889" y="4855850"/>
            <a:ext cx="1327111" cy="2876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980182" y="311497"/>
            <a:ext cx="4569619" cy="325338"/>
          </a:xfrm>
          <a:prstGeom prst="rect">
            <a:avLst/>
          </a:prstGeom>
          <a:noFill/>
          <a:ln/>
        </p:spPr>
        <p:txBody>
          <a:bodyPr wrap="none" lIns="0" tIns="0" rIns="0" bIns="0" rtlCol="0" anchor="t"/>
          <a:lstStyle/>
          <a:p>
            <a:pPr marL="0" indent="0" algn="l">
              <a:lnSpc>
                <a:spcPts val="2550"/>
              </a:lnSpc>
              <a:buNone/>
            </a:pPr>
            <a:r>
              <a:rPr lang="en-US" sz="2000" dirty="0">
                <a:solidFill>
                  <a:srgbClr val="1B1B27"/>
                </a:solidFill>
                <a:latin typeface="Raleway" pitchFamily="34" charset="0"/>
                <a:ea typeface="Raleway" pitchFamily="34" charset="-122"/>
                <a:cs typeface="Raleway" pitchFamily="34" charset="-120"/>
              </a:rPr>
              <a:t>Drone Görüntüleri ve Kullanım Alanları</a:t>
            </a:r>
            <a:endParaRPr lang="en-US" sz="2000" dirty="0"/>
          </a:p>
        </p:txBody>
      </p:sp>
      <p:pic>
        <p:nvPicPr>
          <p:cNvPr id="3" name="Image 0" descr="preencoded.png"/>
          <p:cNvPicPr>
            <a:picLocks noChangeAspect="1"/>
          </p:cNvPicPr>
          <p:nvPr/>
        </p:nvPicPr>
        <p:blipFill>
          <a:blip r:embed="rId3"/>
          <a:stretch>
            <a:fillRect/>
          </a:stretch>
        </p:blipFill>
        <p:spPr>
          <a:xfrm>
            <a:off x="1469678" y="789682"/>
            <a:ext cx="1351806" cy="1351806"/>
          </a:xfrm>
          <a:prstGeom prst="rect">
            <a:avLst/>
          </a:prstGeom>
        </p:spPr>
      </p:pic>
      <p:sp>
        <p:nvSpPr>
          <p:cNvPr id="4" name="Text 1"/>
          <p:cNvSpPr/>
          <p:nvPr/>
        </p:nvSpPr>
        <p:spPr>
          <a:xfrm>
            <a:off x="1494904" y="2237036"/>
            <a:ext cx="1301353" cy="162669"/>
          </a:xfrm>
          <a:prstGeom prst="rect">
            <a:avLst/>
          </a:prstGeom>
          <a:noFill/>
          <a:ln/>
        </p:spPr>
        <p:txBody>
          <a:bodyPr wrap="none" lIns="0" tIns="0" rIns="0" bIns="0" rtlCol="0" anchor="t"/>
          <a:lstStyle/>
          <a:p>
            <a:pPr marL="0" indent="0" algn="ctr">
              <a:lnSpc>
                <a:spcPts val="1250"/>
              </a:lnSpc>
              <a:buNone/>
            </a:pPr>
            <a:r>
              <a:rPr lang="en-US" sz="1000" dirty="0">
                <a:solidFill>
                  <a:srgbClr val="3C3939"/>
                </a:solidFill>
                <a:latin typeface="Raleway" pitchFamily="34" charset="0"/>
                <a:ea typeface="Raleway" pitchFamily="34" charset="-122"/>
                <a:cs typeface="Raleway" pitchFamily="34" charset="-120"/>
              </a:rPr>
              <a:t>Trafik İzleme</a:t>
            </a:r>
            <a:endParaRPr lang="en-US" sz="1000" dirty="0"/>
          </a:p>
        </p:txBody>
      </p:sp>
      <p:sp>
        <p:nvSpPr>
          <p:cNvPr id="5" name="Text 2"/>
          <p:cNvSpPr/>
          <p:nvPr/>
        </p:nvSpPr>
        <p:spPr>
          <a:xfrm>
            <a:off x="980182" y="2445544"/>
            <a:ext cx="2330797" cy="288875"/>
          </a:xfrm>
          <a:prstGeom prst="rect">
            <a:avLst/>
          </a:prstGeom>
          <a:noFill/>
          <a:ln/>
        </p:spPr>
        <p:txBody>
          <a:bodyPr wrap="square" lIns="0" tIns="0" rIns="0" bIns="0" rtlCol="0" anchor="t"/>
          <a:lstStyle/>
          <a:p>
            <a:pPr marL="0" indent="0" algn="ctr">
              <a:lnSpc>
                <a:spcPts val="1100"/>
              </a:lnSpc>
              <a:buNone/>
            </a:pPr>
            <a:r>
              <a:rPr lang="en-US" sz="800" dirty="0">
                <a:solidFill>
                  <a:srgbClr val="3C3939"/>
                </a:solidFill>
                <a:latin typeface="Roboto" pitchFamily="34" charset="0"/>
                <a:ea typeface="Roboto" pitchFamily="34" charset="-122"/>
                <a:cs typeface="Roboto" pitchFamily="34" charset="-120"/>
              </a:rPr>
              <a:t>Araç akışını ve sıkışmaları izleyerek trafik yönetimini iyileştirir.</a:t>
            </a:r>
            <a:endParaRPr lang="en-US" sz="800" dirty="0"/>
          </a:p>
        </p:txBody>
      </p:sp>
      <p:pic>
        <p:nvPicPr>
          <p:cNvPr id="6" name="Image 1" descr="preencoded.png"/>
          <p:cNvPicPr>
            <a:picLocks noChangeAspect="1"/>
          </p:cNvPicPr>
          <p:nvPr/>
        </p:nvPicPr>
        <p:blipFill>
          <a:blip r:embed="rId4"/>
          <a:stretch>
            <a:fillRect/>
          </a:stretch>
        </p:blipFill>
        <p:spPr>
          <a:xfrm>
            <a:off x="3896023" y="789682"/>
            <a:ext cx="1351806" cy="1351806"/>
          </a:xfrm>
          <a:prstGeom prst="rect">
            <a:avLst/>
          </a:prstGeom>
        </p:spPr>
      </p:pic>
      <p:sp>
        <p:nvSpPr>
          <p:cNvPr id="7" name="Text 3"/>
          <p:cNvSpPr/>
          <p:nvPr/>
        </p:nvSpPr>
        <p:spPr>
          <a:xfrm>
            <a:off x="3921249" y="2237036"/>
            <a:ext cx="1301353" cy="162669"/>
          </a:xfrm>
          <a:prstGeom prst="rect">
            <a:avLst/>
          </a:prstGeom>
          <a:noFill/>
          <a:ln/>
        </p:spPr>
        <p:txBody>
          <a:bodyPr wrap="none" lIns="0" tIns="0" rIns="0" bIns="0" rtlCol="0" anchor="t"/>
          <a:lstStyle/>
          <a:p>
            <a:pPr marL="0" indent="0" algn="ctr">
              <a:lnSpc>
                <a:spcPts val="1250"/>
              </a:lnSpc>
              <a:buNone/>
            </a:pPr>
            <a:r>
              <a:rPr lang="en-US" sz="1000" dirty="0">
                <a:solidFill>
                  <a:srgbClr val="3C3939"/>
                </a:solidFill>
                <a:latin typeface="Raleway" pitchFamily="34" charset="0"/>
                <a:ea typeface="Raleway" pitchFamily="34" charset="-122"/>
                <a:cs typeface="Raleway" pitchFamily="34" charset="-120"/>
              </a:rPr>
              <a:t>Tarım</a:t>
            </a:r>
            <a:endParaRPr lang="en-US" sz="1000" dirty="0"/>
          </a:p>
        </p:txBody>
      </p:sp>
      <p:sp>
        <p:nvSpPr>
          <p:cNvPr id="8" name="Text 4"/>
          <p:cNvSpPr/>
          <p:nvPr/>
        </p:nvSpPr>
        <p:spPr>
          <a:xfrm>
            <a:off x="3406527" y="2445544"/>
            <a:ext cx="2330797" cy="288875"/>
          </a:xfrm>
          <a:prstGeom prst="rect">
            <a:avLst/>
          </a:prstGeom>
          <a:noFill/>
          <a:ln/>
        </p:spPr>
        <p:txBody>
          <a:bodyPr wrap="square" lIns="0" tIns="0" rIns="0" bIns="0" rtlCol="0" anchor="t"/>
          <a:lstStyle/>
          <a:p>
            <a:pPr marL="0" indent="0" algn="ctr">
              <a:lnSpc>
                <a:spcPts val="1100"/>
              </a:lnSpc>
              <a:buNone/>
            </a:pPr>
            <a:r>
              <a:rPr lang="en-US" sz="800" dirty="0">
                <a:solidFill>
                  <a:srgbClr val="3C3939"/>
                </a:solidFill>
                <a:latin typeface="Roboto" pitchFamily="34" charset="0"/>
                <a:ea typeface="Roboto" pitchFamily="34" charset="-122"/>
                <a:cs typeface="Roboto" pitchFamily="34" charset="-120"/>
              </a:rPr>
              <a:t>Bitki sağlığını, sulama ihtiyacını ve zararlıları tespit eder.</a:t>
            </a:r>
            <a:endParaRPr lang="en-US" sz="800" dirty="0"/>
          </a:p>
        </p:txBody>
      </p:sp>
      <p:pic>
        <p:nvPicPr>
          <p:cNvPr id="9" name="Image 2" descr="preencoded.png"/>
          <p:cNvPicPr>
            <a:picLocks noChangeAspect="1"/>
          </p:cNvPicPr>
          <p:nvPr/>
        </p:nvPicPr>
        <p:blipFill>
          <a:blip r:embed="rId5"/>
          <a:stretch>
            <a:fillRect/>
          </a:stretch>
        </p:blipFill>
        <p:spPr>
          <a:xfrm>
            <a:off x="6322368" y="789682"/>
            <a:ext cx="1351806" cy="1351806"/>
          </a:xfrm>
          <a:prstGeom prst="rect">
            <a:avLst/>
          </a:prstGeom>
        </p:spPr>
      </p:pic>
      <p:sp>
        <p:nvSpPr>
          <p:cNvPr id="10" name="Text 5"/>
          <p:cNvSpPr/>
          <p:nvPr/>
        </p:nvSpPr>
        <p:spPr>
          <a:xfrm>
            <a:off x="6347594" y="2237036"/>
            <a:ext cx="1301353" cy="162669"/>
          </a:xfrm>
          <a:prstGeom prst="rect">
            <a:avLst/>
          </a:prstGeom>
          <a:noFill/>
          <a:ln/>
        </p:spPr>
        <p:txBody>
          <a:bodyPr wrap="none" lIns="0" tIns="0" rIns="0" bIns="0" rtlCol="0" anchor="t"/>
          <a:lstStyle/>
          <a:p>
            <a:pPr marL="0" indent="0" algn="ctr">
              <a:lnSpc>
                <a:spcPts val="1250"/>
              </a:lnSpc>
              <a:buNone/>
            </a:pPr>
            <a:r>
              <a:rPr lang="en-US" sz="1000" dirty="0">
                <a:solidFill>
                  <a:srgbClr val="3C3939"/>
                </a:solidFill>
                <a:latin typeface="Raleway" pitchFamily="34" charset="0"/>
                <a:ea typeface="Raleway" pitchFamily="34" charset="-122"/>
                <a:cs typeface="Raleway" pitchFamily="34" charset="-120"/>
              </a:rPr>
              <a:t>İnşaat</a:t>
            </a:r>
            <a:endParaRPr lang="en-US" sz="1000" dirty="0"/>
          </a:p>
        </p:txBody>
      </p:sp>
      <p:sp>
        <p:nvSpPr>
          <p:cNvPr id="11" name="Text 6"/>
          <p:cNvSpPr/>
          <p:nvPr/>
        </p:nvSpPr>
        <p:spPr>
          <a:xfrm>
            <a:off x="5832872" y="2445544"/>
            <a:ext cx="2330797" cy="288875"/>
          </a:xfrm>
          <a:prstGeom prst="rect">
            <a:avLst/>
          </a:prstGeom>
          <a:noFill/>
          <a:ln/>
        </p:spPr>
        <p:txBody>
          <a:bodyPr wrap="square" lIns="0" tIns="0" rIns="0" bIns="0" rtlCol="0" anchor="t"/>
          <a:lstStyle/>
          <a:p>
            <a:pPr marL="0" indent="0" algn="ctr">
              <a:lnSpc>
                <a:spcPts val="1100"/>
              </a:lnSpc>
              <a:buNone/>
            </a:pPr>
            <a:r>
              <a:rPr lang="en-US" sz="800" dirty="0">
                <a:solidFill>
                  <a:srgbClr val="3C3939"/>
                </a:solidFill>
                <a:latin typeface="Roboto" pitchFamily="34" charset="0"/>
                <a:ea typeface="Roboto" pitchFamily="34" charset="-122"/>
                <a:cs typeface="Roboto" pitchFamily="34" charset="-120"/>
              </a:rPr>
              <a:t>Şantiye ilerleyişini takip eder ve alan güvenliğini denetler.</a:t>
            </a:r>
            <a:endParaRPr lang="en-US" sz="800" dirty="0"/>
          </a:p>
        </p:txBody>
      </p:sp>
      <p:pic>
        <p:nvPicPr>
          <p:cNvPr id="12" name="Image 3" descr="preencoded.png"/>
          <p:cNvPicPr>
            <a:picLocks noChangeAspect="1"/>
          </p:cNvPicPr>
          <p:nvPr/>
        </p:nvPicPr>
        <p:blipFill>
          <a:blip r:embed="rId6"/>
          <a:stretch>
            <a:fillRect/>
          </a:stretch>
        </p:blipFill>
        <p:spPr>
          <a:xfrm>
            <a:off x="1469678" y="2887266"/>
            <a:ext cx="1351806" cy="1351806"/>
          </a:xfrm>
          <a:prstGeom prst="rect">
            <a:avLst/>
          </a:prstGeom>
        </p:spPr>
      </p:pic>
      <p:sp>
        <p:nvSpPr>
          <p:cNvPr id="13" name="Text 7"/>
          <p:cNvSpPr/>
          <p:nvPr/>
        </p:nvSpPr>
        <p:spPr>
          <a:xfrm>
            <a:off x="1494904" y="4334619"/>
            <a:ext cx="1301353" cy="162669"/>
          </a:xfrm>
          <a:prstGeom prst="rect">
            <a:avLst/>
          </a:prstGeom>
          <a:noFill/>
          <a:ln/>
        </p:spPr>
        <p:txBody>
          <a:bodyPr wrap="none" lIns="0" tIns="0" rIns="0" bIns="0" rtlCol="0" anchor="t"/>
          <a:lstStyle/>
          <a:p>
            <a:pPr marL="0" indent="0" algn="ctr">
              <a:lnSpc>
                <a:spcPts val="1250"/>
              </a:lnSpc>
              <a:buNone/>
            </a:pPr>
            <a:r>
              <a:rPr lang="en-US" sz="1000" dirty="0">
                <a:solidFill>
                  <a:srgbClr val="3C3939"/>
                </a:solidFill>
                <a:latin typeface="Raleway" pitchFamily="34" charset="0"/>
                <a:ea typeface="Raleway" pitchFamily="34" charset="-122"/>
                <a:cs typeface="Raleway" pitchFamily="34" charset="-120"/>
              </a:rPr>
              <a:t>Acil Durum</a:t>
            </a:r>
            <a:endParaRPr lang="en-US" sz="1000" dirty="0"/>
          </a:p>
        </p:txBody>
      </p:sp>
      <p:sp>
        <p:nvSpPr>
          <p:cNvPr id="14" name="Text 8"/>
          <p:cNvSpPr/>
          <p:nvPr/>
        </p:nvSpPr>
        <p:spPr>
          <a:xfrm>
            <a:off x="980182" y="4543127"/>
            <a:ext cx="2330797" cy="288875"/>
          </a:xfrm>
          <a:prstGeom prst="rect">
            <a:avLst/>
          </a:prstGeom>
          <a:noFill/>
          <a:ln/>
        </p:spPr>
        <p:txBody>
          <a:bodyPr wrap="square" lIns="0" tIns="0" rIns="0" bIns="0" rtlCol="0" anchor="t"/>
          <a:lstStyle/>
          <a:p>
            <a:pPr marL="0" indent="0" algn="ctr">
              <a:lnSpc>
                <a:spcPts val="1100"/>
              </a:lnSpc>
              <a:buNone/>
            </a:pPr>
            <a:r>
              <a:rPr lang="en-US" sz="800" dirty="0">
                <a:solidFill>
                  <a:srgbClr val="3C3939"/>
                </a:solidFill>
                <a:latin typeface="Roboto" pitchFamily="34" charset="0"/>
                <a:ea typeface="Roboto" pitchFamily="34" charset="-122"/>
                <a:cs typeface="Roboto" pitchFamily="34" charset="-120"/>
              </a:rPr>
              <a:t>Yangın, deprem ve afetlerde hızlı durum değerlendirmesi yapar.</a:t>
            </a:r>
            <a:endParaRPr lang="en-US" sz="800" dirty="0"/>
          </a:p>
        </p:txBody>
      </p:sp>
      <p:pic>
        <p:nvPicPr>
          <p:cNvPr id="15" name="Image 4" descr="preencoded.png"/>
          <p:cNvPicPr>
            <a:picLocks noChangeAspect="1"/>
          </p:cNvPicPr>
          <p:nvPr/>
        </p:nvPicPr>
        <p:blipFill>
          <a:blip r:embed="rId7"/>
          <a:stretch>
            <a:fillRect/>
          </a:stretch>
        </p:blipFill>
        <p:spPr>
          <a:xfrm>
            <a:off x="3896023" y="2887266"/>
            <a:ext cx="1351806" cy="1351806"/>
          </a:xfrm>
          <a:prstGeom prst="rect">
            <a:avLst/>
          </a:prstGeom>
        </p:spPr>
      </p:pic>
      <p:sp>
        <p:nvSpPr>
          <p:cNvPr id="16" name="Text 9"/>
          <p:cNvSpPr/>
          <p:nvPr/>
        </p:nvSpPr>
        <p:spPr>
          <a:xfrm>
            <a:off x="3921249" y="4334619"/>
            <a:ext cx="1301353" cy="162669"/>
          </a:xfrm>
          <a:prstGeom prst="rect">
            <a:avLst/>
          </a:prstGeom>
          <a:noFill/>
          <a:ln/>
        </p:spPr>
        <p:txBody>
          <a:bodyPr wrap="none" lIns="0" tIns="0" rIns="0" bIns="0" rtlCol="0" anchor="t"/>
          <a:lstStyle/>
          <a:p>
            <a:pPr marL="0" indent="0" algn="ctr">
              <a:lnSpc>
                <a:spcPts val="1250"/>
              </a:lnSpc>
              <a:buNone/>
            </a:pPr>
            <a:r>
              <a:rPr lang="en-US" sz="1000" dirty="0">
                <a:solidFill>
                  <a:srgbClr val="3C3939"/>
                </a:solidFill>
                <a:latin typeface="Raleway" pitchFamily="34" charset="0"/>
                <a:ea typeface="Raleway" pitchFamily="34" charset="-122"/>
                <a:cs typeface="Raleway" pitchFamily="34" charset="-120"/>
              </a:rPr>
              <a:t>Askeri/Güvenlik</a:t>
            </a:r>
            <a:endParaRPr lang="en-US" sz="1000" dirty="0"/>
          </a:p>
        </p:txBody>
      </p:sp>
      <p:sp>
        <p:nvSpPr>
          <p:cNvPr id="17" name="Text 10"/>
          <p:cNvSpPr/>
          <p:nvPr/>
        </p:nvSpPr>
        <p:spPr>
          <a:xfrm>
            <a:off x="3406527" y="4543127"/>
            <a:ext cx="2330797" cy="144438"/>
          </a:xfrm>
          <a:prstGeom prst="rect">
            <a:avLst/>
          </a:prstGeom>
          <a:noFill/>
          <a:ln/>
        </p:spPr>
        <p:txBody>
          <a:bodyPr wrap="none" lIns="0" tIns="0" rIns="0" bIns="0" rtlCol="0" anchor="t"/>
          <a:lstStyle/>
          <a:p>
            <a:pPr marL="0" indent="0" algn="ctr">
              <a:lnSpc>
                <a:spcPts val="1100"/>
              </a:lnSpc>
              <a:buNone/>
            </a:pPr>
            <a:r>
              <a:rPr lang="en-US" sz="800" dirty="0">
                <a:solidFill>
                  <a:srgbClr val="3C3939"/>
                </a:solidFill>
                <a:latin typeface="Roboto" pitchFamily="34" charset="0"/>
                <a:ea typeface="Roboto" pitchFamily="34" charset="-122"/>
                <a:cs typeface="Roboto" pitchFamily="34" charset="-120"/>
              </a:rPr>
              <a:t>Sınır gözetimi, keşif ve operasyon desteği sağlar.</a:t>
            </a:r>
            <a:endParaRPr lang="en-US" sz="800" dirty="0"/>
          </a:p>
        </p:txBody>
      </p:sp>
      <p:pic>
        <p:nvPicPr>
          <p:cNvPr id="18" name="Image 5" descr="preencoded.png"/>
          <p:cNvPicPr>
            <a:picLocks noChangeAspect="1"/>
          </p:cNvPicPr>
          <p:nvPr/>
        </p:nvPicPr>
        <p:blipFill>
          <a:blip r:embed="rId8"/>
          <a:stretch>
            <a:fillRect/>
          </a:stretch>
        </p:blipFill>
        <p:spPr>
          <a:xfrm>
            <a:off x="6322368" y="2887266"/>
            <a:ext cx="1351806" cy="1351806"/>
          </a:xfrm>
          <a:prstGeom prst="rect">
            <a:avLst/>
          </a:prstGeom>
        </p:spPr>
      </p:pic>
      <p:sp>
        <p:nvSpPr>
          <p:cNvPr id="19" name="Text 11"/>
          <p:cNvSpPr/>
          <p:nvPr/>
        </p:nvSpPr>
        <p:spPr>
          <a:xfrm>
            <a:off x="6347594" y="4334619"/>
            <a:ext cx="1301353" cy="162669"/>
          </a:xfrm>
          <a:prstGeom prst="rect">
            <a:avLst/>
          </a:prstGeom>
          <a:noFill/>
          <a:ln/>
        </p:spPr>
        <p:txBody>
          <a:bodyPr wrap="none" lIns="0" tIns="0" rIns="0" bIns="0" rtlCol="0" anchor="t"/>
          <a:lstStyle/>
          <a:p>
            <a:pPr marL="0" indent="0" algn="ctr">
              <a:lnSpc>
                <a:spcPts val="1250"/>
              </a:lnSpc>
              <a:buNone/>
            </a:pPr>
            <a:r>
              <a:rPr lang="en-US" sz="1000" dirty="0">
                <a:solidFill>
                  <a:srgbClr val="3C3939"/>
                </a:solidFill>
                <a:latin typeface="Raleway" pitchFamily="34" charset="0"/>
                <a:ea typeface="Raleway" pitchFamily="34" charset="-122"/>
                <a:cs typeface="Raleway" pitchFamily="34" charset="-120"/>
              </a:rPr>
              <a:t>Harita/Şehircilik</a:t>
            </a:r>
            <a:endParaRPr lang="en-US" sz="1000" dirty="0"/>
          </a:p>
        </p:txBody>
      </p:sp>
      <p:sp>
        <p:nvSpPr>
          <p:cNvPr id="20" name="Text 12"/>
          <p:cNvSpPr/>
          <p:nvPr/>
        </p:nvSpPr>
        <p:spPr>
          <a:xfrm>
            <a:off x="5832872" y="4543127"/>
            <a:ext cx="2330797" cy="288875"/>
          </a:xfrm>
          <a:prstGeom prst="rect">
            <a:avLst/>
          </a:prstGeom>
          <a:noFill/>
          <a:ln/>
        </p:spPr>
        <p:txBody>
          <a:bodyPr wrap="square" lIns="0" tIns="0" rIns="0" bIns="0" rtlCol="0" anchor="t"/>
          <a:lstStyle/>
          <a:p>
            <a:pPr marL="0" indent="0" algn="ctr">
              <a:lnSpc>
                <a:spcPts val="1100"/>
              </a:lnSpc>
              <a:buNone/>
            </a:pPr>
            <a:r>
              <a:rPr lang="en-US" sz="800" dirty="0">
                <a:solidFill>
                  <a:srgbClr val="3C3939"/>
                </a:solidFill>
                <a:latin typeface="Roboto" pitchFamily="34" charset="0"/>
                <a:ea typeface="Roboto" pitchFamily="34" charset="-122"/>
                <a:cs typeface="Roboto" pitchFamily="34" charset="-120"/>
              </a:rPr>
              <a:t>Şehir planlama ve altyapı yönetimi için güncel veriler sağlar.</a:t>
            </a:r>
            <a:endParaRPr lang="en-US" sz="800" dirty="0"/>
          </a:p>
        </p:txBody>
      </p:sp>
      <p:pic>
        <p:nvPicPr>
          <p:cNvPr id="22" name="Resim 21">
            <a:extLst>
              <a:ext uri="{FF2B5EF4-FFF2-40B4-BE49-F238E27FC236}">
                <a16:creationId xmlns:a16="http://schemas.microsoft.com/office/drawing/2014/main" id="{6253BF12-5FD4-E8F9-14DF-D63E3D1B1BB9}"/>
              </a:ext>
            </a:extLst>
          </p:cNvPr>
          <p:cNvPicPr>
            <a:picLocks noChangeAspect="1"/>
          </p:cNvPicPr>
          <p:nvPr/>
        </p:nvPicPr>
        <p:blipFill>
          <a:blip r:embed="rId9"/>
          <a:stretch>
            <a:fillRect/>
          </a:stretch>
        </p:blipFill>
        <p:spPr>
          <a:xfrm>
            <a:off x="7726941" y="4817788"/>
            <a:ext cx="1332764" cy="2888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488379" y="430932"/>
            <a:ext cx="3488754" cy="436066"/>
          </a:xfrm>
          <a:prstGeom prst="rect">
            <a:avLst/>
          </a:prstGeom>
          <a:noFill/>
          <a:ln/>
        </p:spPr>
        <p:txBody>
          <a:bodyPr wrap="none" lIns="0" tIns="0" rIns="0" bIns="0" rtlCol="0" anchor="t"/>
          <a:lstStyle/>
          <a:p>
            <a:pPr marL="0" indent="0" algn="l">
              <a:lnSpc>
                <a:spcPts val="3400"/>
              </a:lnSpc>
              <a:buNone/>
            </a:pPr>
            <a:r>
              <a:rPr lang="en-US" sz="2700" dirty="0">
                <a:solidFill>
                  <a:srgbClr val="1B1B27"/>
                </a:solidFill>
                <a:latin typeface="Raleway" pitchFamily="34" charset="0"/>
                <a:ea typeface="Raleway" pitchFamily="34" charset="-122"/>
                <a:cs typeface="Raleway" pitchFamily="34" charset="-120"/>
              </a:rPr>
              <a:t>Nesne Tespiti Nedir?</a:t>
            </a:r>
            <a:endParaRPr lang="en-US" sz="2700" dirty="0"/>
          </a:p>
        </p:txBody>
      </p:sp>
      <p:pic>
        <p:nvPicPr>
          <p:cNvPr id="3" name="Image 0" descr="preencoded.png"/>
          <p:cNvPicPr>
            <a:picLocks noChangeAspect="1"/>
          </p:cNvPicPr>
          <p:nvPr/>
        </p:nvPicPr>
        <p:blipFill>
          <a:blip r:embed="rId3"/>
          <a:stretch>
            <a:fillRect/>
          </a:stretch>
        </p:blipFill>
        <p:spPr>
          <a:xfrm>
            <a:off x="488379" y="1246436"/>
            <a:ext cx="5189562" cy="3292748"/>
          </a:xfrm>
          <a:prstGeom prst="rect">
            <a:avLst/>
          </a:prstGeom>
        </p:spPr>
      </p:pic>
      <p:sp>
        <p:nvSpPr>
          <p:cNvPr id="4" name="Text 1"/>
          <p:cNvSpPr/>
          <p:nvPr/>
        </p:nvSpPr>
        <p:spPr>
          <a:xfrm>
            <a:off x="6023074" y="1210419"/>
            <a:ext cx="2127126" cy="218033"/>
          </a:xfrm>
          <a:prstGeom prst="rect">
            <a:avLst/>
          </a:prstGeom>
          <a:noFill/>
          <a:ln/>
        </p:spPr>
        <p:txBody>
          <a:bodyPr wrap="none" lIns="0" tIns="0" rIns="0" bIns="0" rtlCol="0" anchor="t"/>
          <a:lstStyle/>
          <a:p>
            <a:pPr marL="0" indent="0" algn="l">
              <a:lnSpc>
                <a:spcPts val="1700"/>
              </a:lnSpc>
              <a:buNone/>
            </a:pPr>
            <a:r>
              <a:rPr lang="en-US" sz="1350" dirty="0">
                <a:solidFill>
                  <a:srgbClr val="1B1B27"/>
                </a:solidFill>
                <a:latin typeface="Raleway" pitchFamily="34" charset="0"/>
                <a:ea typeface="Raleway" pitchFamily="34" charset="-122"/>
                <a:cs typeface="Raleway" pitchFamily="34" charset="-120"/>
              </a:rPr>
              <a:t>Nesne Tespiti Nasıl Çalışır?</a:t>
            </a:r>
            <a:endParaRPr lang="en-US" sz="1350" dirty="0"/>
          </a:p>
        </p:txBody>
      </p:sp>
      <p:sp>
        <p:nvSpPr>
          <p:cNvPr id="5" name="Text 2"/>
          <p:cNvSpPr/>
          <p:nvPr/>
        </p:nvSpPr>
        <p:spPr>
          <a:xfrm>
            <a:off x="6023074" y="1565821"/>
            <a:ext cx="2637234" cy="1328737"/>
          </a:xfrm>
          <a:prstGeom prst="rect">
            <a:avLst/>
          </a:prstGeom>
          <a:noFill/>
          <a:ln/>
        </p:spPr>
        <p:txBody>
          <a:bodyPr wrap="square" lIns="0" tIns="0" rIns="0" bIns="0" rtlCol="0" anchor="t"/>
          <a:lstStyle/>
          <a:p>
            <a:pPr marL="0" indent="0" algn="l">
              <a:lnSpc>
                <a:spcPts val="1700"/>
              </a:lnSpc>
              <a:buNone/>
            </a:pPr>
            <a:r>
              <a:rPr lang="en-US" sz="1050" dirty="0">
                <a:solidFill>
                  <a:srgbClr val="3C3939"/>
                </a:solidFill>
                <a:latin typeface="Roboto" pitchFamily="34" charset="0"/>
                <a:ea typeface="Roboto" pitchFamily="34" charset="-122"/>
                <a:cs typeface="Roboto" pitchFamily="34" charset="-120"/>
              </a:rPr>
              <a:t>Nesne tespiti, bilgisayarın görüntüdeki nesneleri tanıması ve konumlarını belirlemesidir. Drone uygulamalarında bu, araçları, insanları, binaları ve diğer önemli nesneleri otomatik olarak bulup işaretlemek anlamına gelir.</a:t>
            </a:r>
            <a:endParaRPr lang="en-US" sz="1050" dirty="0"/>
          </a:p>
        </p:txBody>
      </p:sp>
      <p:sp>
        <p:nvSpPr>
          <p:cNvPr id="6" name="Text 3"/>
          <p:cNvSpPr/>
          <p:nvPr/>
        </p:nvSpPr>
        <p:spPr>
          <a:xfrm>
            <a:off x="6023073" y="3018160"/>
            <a:ext cx="2767635" cy="1646337"/>
          </a:xfrm>
          <a:prstGeom prst="rect">
            <a:avLst/>
          </a:prstGeom>
          <a:noFill/>
          <a:ln/>
        </p:spPr>
        <p:txBody>
          <a:bodyPr wrap="square" lIns="0" tIns="0" rIns="0" bIns="0" rtlCol="0" anchor="t"/>
          <a:lstStyle/>
          <a:p>
            <a:pPr marL="342900" indent="-342900" algn="l">
              <a:lnSpc>
                <a:spcPts val="1700"/>
              </a:lnSpc>
              <a:buSzPct val="100000"/>
              <a:buChar char="•"/>
            </a:pPr>
            <a:r>
              <a:rPr lang="en-US" sz="1050" b="1" dirty="0">
                <a:solidFill>
                  <a:srgbClr val="3C3939"/>
                </a:solidFill>
                <a:latin typeface="Roboto" pitchFamily="34" charset="0"/>
                <a:ea typeface="Roboto" pitchFamily="34" charset="-122"/>
                <a:cs typeface="Roboto" pitchFamily="34" charset="-120"/>
              </a:rPr>
              <a:t>Bounding Box:</a:t>
            </a:r>
            <a:r>
              <a:rPr lang="en-US" sz="1050" dirty="0">
                <a:solidFill>
                  <a:srgbClr val="3C3939"/>
                </a:solidFill>
                <a:latin typeface="Roboto" pitchFamily="34" charset="0"/>
                <a:ea typeface="Roboto" pitchFamily="34" charset="-122"/>
                <a:cs typeface="Roboto" pitchFamily="34" charset="-120"/>
              </a:rPr>
              <a:t> Tespit edilen her nesnenin etrafına çizilen dikdörtgen</a:t>
            </a:r>
            <a:endParaRPr lang="en-US" sz="1050" dirty="0"/>
          </a:p>
          <a:p>
            <a:pPr marL="342900" indent="-342900" algn="l">
              <a:lnSpc>
                <a:spcPts val="1700"/>
              </a:lnSpc>
              <a:buSzPct val="100000"/>
              <a:buChar char="•"/>
            </a:pPr>
            <a:r>
              <a:rPr lang="en-US" sz="1050" b="1" dirty="0">
                <a:solidFill>
                  <a:srgbClr val="3C3939"/>
                </a:solidFill>
                <a:latin typeface="Roboto" pitchFamily="34" charset="0"/>
                <a:ea typeface="Roboto" pitchFamily="34" charset="-122"/>
                <a:cs typeface="Roboto" pitchFamily="34" charset="-120"/>
              </a:rPr>
              <a:t>Sınıflandırma:</a:t>
            </a:r>
            <a:r>
              <a:rPr lang="en-US" sz="1050" dirty="0">
                <a:solidFill>
                  <a:srgbClr val="3C3939"/>
                </a:solidFill>
                <a:latin typeface="Roboto" pitchFamily="34" charset="0"/>
                <a:ea typeface="Roboto" pitchFamily="34" charset="-122"/>
                <a:cs typeface="Roboto" pitchFamily="34" charset="-120"/>
              </a:rPr>
              <a:t> Nesnenin ne olduğunu belirleme (araç, insan, bina vb.)</a:t>
            </a:r>
            <a:endParaRPr lang="en-US" sz="1050" dirty="0"/>
          </a:p>
          <a:p>
            <a:pPr marL="342900" indent="-342900" algn="l">
              <a:lnSpc>
                <a:spcPts val="1700"/>
              </a:lnSpc>
              <a:buSzPct val="100000"/>
              <a:buChar char="•"/>
            </a:pPr>
            <a:r>
              <a:rPr lang="en-US" sz="1050" b="1" dirty="0">
                <a:solidFill>
                  <a:srgbClr val="3C3939"/>
                </a:solidFill>
                <a:latin typeface="Roboto" pitchFamily="34" charset="0"/>
                <a:ea typeface="Roboto" pitchFamily="34" charset="-122"/>
                <a:cs typeface="Roboto" pitchFamily="34" charset="-120"/>
              </a:rPr>
              <a:t>Güven Skoru:</a:t>
            </a:r>
            <a:r>
              <a:rPr lang="en-US" sz="1050" dirty="0">
                <a:solidFill>
                  <a:srgbClr val="3C3939"/>
                </a:solidFill>
                <a:latin typeface="Roboto" pitchFamily="34" charset="0"/>
                <a:ea typeface="Roboto" pitchFamily="34" charset="-122"/>
                <a:cs typeface="Roboto" pitchFamily="34" charset="-120"/>
              </a:rPr>
              <a:t> Modelin ne kadar emin olduğunu gösteren yüzde (%95, %87 vb.)</a:t>
            </a:r>
            <a:endParaRPr lang="en-US" sz="1050" dirty="0"/>
          </a:p>
        </p:txBody>
      </p:sp>
      <p:pic>
        <p:nvPicPr>
          <p:cNvPr id="8" name="Resim 7">
            <a:extLst>
              <a:ext uri="{FF2B5EF4-FFF2-40B4-BE49-F238E27FC236}">
                <a16:creationId xmlns:a16="http://schemas.microsoft.com/office/drawing/2014/main" id="{204C700D-E406-F88D-0CD2-468A88CAAC9D}"/>
              </a:ext>
            </a:extLst>
          </p:cNvPr>
          <p:cNvPicPr>
            <a:picLocks noChangeAspect="1"/>
          </p:cNvPicPr>
          <p:nvPr/>
        </p:nvPicPr>
        <p:blipFill>
          <a:blip r:embed="rId4"/>
          <a:stretch>
            <a:fillRect/>
          </a:stretch>
        </p:blipFill>
        <p:spPr>
          <a:xfrm>
            <a:off x="7536873" y="4795156"/>
            <a:ext cx="1607127" cy="34834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496119" y="515392"/>
            <a:ext cx="8151763" cy="885974"/>
          </a:xfrm>
          <a:prstGeom prst="rect">
            <a:avLst/>
          </a:prstGeom>
          <a:noFill/>
          <a:ln/>
        </p:spPr>
        <p:txBody>
          <a:bodyPr wrap="square" lIns="0" tIns="0" rIns="0" bIns="0" rtlCol="0" anchor="t"/>
          <a:lstStyle/>
          <a:p>
            <a:pPr marL="0" indent="0" algn="l">
              <a:lnSpc>
                <a:spcPts val="3450"/>
              </a:lnSpc>
              <a:buNone/>
            </a:pPr>
            <a:r>
              <a:rPr lang="en-US" sz="2750" dirty="0">
                <a:solidFill>
                  <a:srgbClr val="1B1B27"/>
                </a:solidFill>
                <a:latin typeface="Raleway" pitchFamily="34" charset="0"/>
                <a:ea typeface="Raleway" pitchFamily="34" charset="-122"/>
                <a:cs typeface="Raleway" pitchFamily="34" charset="-120"/>
              </a:rPr>
              <a:t>Nesne Tespitinde Paradigma Değişimi: Derin Öğrenme</a:t>
            </a:r>
            <a:endParaRPr lang="en-US" sz="2750" dirty="0"/>
          </a:p>
        </p:txBody>
      </p:sp>
      <p:sp>
        <p:nvSpPr>
          <p:cNvPr id="3" name="Text 1"/>
          <p:cNvSpPr/>
          <p:nvPr/>
        </p:nvSpPr>
        <p:spPr>
          <a:xfrm>
            <a:off x="496119" y="1684883"/>
            <a:ext cx="8151763" cy="453628"/>
          </a:xfrm>
          <a:prstGeom prst="rect">
            <a:avLst/>
          </a:prstGeom>
          <a:noFill/>
          <a:ln/>
        </p:spPr>
        <p:txBody>
          <a:bodyPr wrap="square" lIns="0" tIns="0" rIns="0" bIns="0" rtlCol="0" anchor="t"/>
          <a:lstStyle/>
          <a:p>
            <a:pPr marL="0" indent="0" algn="l">
              <a:lnSpc>
                <a:spcPts val="1750"/>
              </a:lnSpc>
              <a:buNone/>
            </a:pPr>
            <a:r>
              <a:rPr lang="en-US" sz="1100" dirty="0">
                <a:solidFill>
                  <a:srgbClr val="3C3939"/>
                </a:solidFill>
                <a:latin typeface="Roboto" pitchFamily="34" charset="0"/>
                <a:ea typeface="Roboto" pitchFamily="34" charset="-122"/>
                <a:cs typeface="Roboto" pitchFamily="34" charset="-120"/>
              </a:rPr>
              <a:t>Geleneksel görüntü işleme yöntemleri ile derin öğrenme yaklaşımları arasındaki temel farklılıklar, drone görüntülerinden nesne tespitinin karmaşıklığını ve etkinliğini önemli ölçüde etkilemektedir.</a:t>
            </a:r>
            <a:endParaRPr lang="en-US" sz="1100" dirty="0"/>
          </a:p>
        </p:txBody>
      </p:sp>
      <p:sp>
        <p:nvSpPr>
          <p:cNvPr id="4" name="Shape 2"/>
          <p:cNvSpPr/>
          <p:nvPr/>
        </p:nvSpPr>
        <p:spPr>
          <a:xfrm>
            <a:off x="496119" y="2297981"/>
            <a:ext cx="8151763" cy="2330053"/>
          </a:xfrm>
          <a:prstGeom prst="roundRect">
            <a:avLst>
              <a:gd name="adj" fmla="val 2555"/>
            </a:avLst>
          </a:prstGeom>
          <a:noFill/>
          <a:ln w="4763">
            <a:solidFill>
              <a:srgbClr val="000000">
                <a:alpha val="8000"/>
              </a:srgbClr>
            </a:solidFill>
            <a:prstDash val="solid"/>
          </a:ln>
        </p:spPr>
        <p:txBody>
          <a:bodyPr/>
          <a:lstStyle/>
          <a:p>
            <a:endParaRPr lang="tr-TR"/>
          </a:p>
        </p:txBody>
      </p:sp>
      <p:sp>
        <p:nvSpPr>
          <p:cNvPr id="5" name="Text 3"/>
          <p:cNvSpPr/>
          <p:nvPr/>
        </p:nvSpPr>
        <p:spPr>
          <a:xfrm>
            <a:off x="642714" y="2392561"/>
            <a:ext cx="2156743" cy="226814"/>
          </a:xfrm>
          <a:prstGeom prst="rect">
            <a:avLst/>
          </a:prstGeom>
          <a:noFill/>
          <a:ln/>
        </p:spPr>
        <p:txBody>
          <a:bodyPr wrap="none" lIns="0" tIns="0" rIns="0" bIns="0" rtlCol="0" anchor="t"/>
          <a:lstStyle/>
          <a:p>
            <a:pPr marL="0" indent="0" algn="l">
              <a:lnSpc>
                <a:spcPts val="1750"/>
              </a:lnSpc>
              <a:buNone/>
            </a:pPr>
            <a:r>
              <a:rPr lang="en-US" sz="1100" b="1" dirty="0">
                <a:solidFill>
                  <a:srgbClr val="3C3939"/>
                </a:solidFill>
                <a:latin typeface="Roboto" pitchFamily="34" charset="0"/>
                <a:ea typeface="Roboto" pitchFamily="34" charset="-122"/>
                <a:cs typeface="Roboto" pitchFamily="34" charset="-120"/>
              </a:rPr>
              <a:t>Özellik</a:t>
            </a:r>
            <a:endParaRPr lang="en-US" sz="1100" dirty="0"/>
          </a:p>
        </p:txBody>
      </p:sp>
      <p:sp>
        <p:nvSpPr>
          <p:cNvPr id="6" name="Text 4"/>
          <p:cNvSpPr/>
          <p:nvPr/>
        </p:nvSpPr>
        <p:spPr>
          <a:xfrm>
            <a:off x="3087737" y="2392561"/>
            <a:ext cx="2561481" cy="226814"/>
          </a:xfrm>
          <a:prstGeom prst="rect">
            <a:avLst/>
          </a:prstGeom>
          <a:noFill/>
          <a:ln/>
        </p:spPr>
        <p:txBody>
          <a:bodyPr wrap="none" lIns="0" tIns="0" rIns="0" bIns="0" rtlCol="0" anchor="t"/>
          <a:lstStyle/>
          <a:p>
            <a:pPr marL="0" indent="0" algn="l">
              <a:lnSpc>
                <a:spcPts val="1750"/>
              </a:lnSpc>
              <a:buNone/>
            </a:pPr>
            <a:r>
              <a:rPr lang="en-US" sz="1100" b="1" dirty="0">
                <a:solidFill>
                  <a:srgbClr val="3C3939"/>
                </a:solidFill>
                <a:latin typeface="Roboto" pitchFamily="34" charset="0"/>
                <a:ea typeface="Roboto" pitchFamily="34" charset="-122"/>
                <a:cs typeface="Roboto" pitchFamily="34" charset="-120"/>
              </a:rPr>
              <a:t>Geleneksel Yöntemler (HOG, SIFT)</a:t>
            </a:r>
            <a:endParaRPr lang="en-US" sz="1100" dirty="0"/>
          </a:p>
        </p:txBody>
      </p:sp>
      <p:sp>
        <p:nvSpPr>
          <p:cNvPr id="7" name="Text 5"/>
          <p:cNvSpPr/>
          <p:nvPr/>
        </p:nvSpPr>
        <p:spPr>
          <a:xfrm>
            <a:off x="5937498" y="2392561"/>
            <a:ext cx="2563862" cy="226814"/>
          </a:xfrm>
          <a:prstGeom prst="rect">
            <a:avLst/>
          </a:prstGeom>
          <a:noFill/>
          <a:ln/>
        </p:spPr>
        <p:txBody>
          <a:bodyPr wrap="none" lIns="0" tIns="0" rIns="0" bIns="0" rtlCol="0" anchor="t"/>
          <a:lstStyle/>
          <a:p>
            <a:pPr marL="0" indent="0" algn="l">
              <a:lnSpc>
                <a:spcPts val="1750"/>
              </a:lnSpc>
              <a:buNone/>
            </a:pPr>
            <a:r>
              <a:rPr lang="en-US" sz="1100" b="1" dirty="0">
                <a:solidFill>
                  <a:srgbClr val="3C3939"/>
                </a:solidFill>
                <a:latin typeface="Roboto" pitchFamily="34" charset="0"/>
                <a:ea typeface="Roboto" pitchFamily="34" charset="-122"/>
                <a:cs typeface="Roboto" pitchFamily="34" charset="-120"/>
              </a:rPr>
              <a:t>Derin Öğrenme (CNN Tabanlı)</a:t>
            </a:r>
            <a:endParaRPr lang="en-US" sz="1100" dirty="0"/>
          </a:p>
        </p:txBody>
      </p:sp>
      <p:sp>
        <p:nvSpPr>
          <p:cNvPr id="8" name="Text 6"/>
          <p:cNvSpPr/>
          <p:nvPr/>
        </p:nvSpPr>
        <p:spPr>
          <a:xfrm>
            <a:off x="642714" y="2803773"/>
            <a:ext cx="2156743" cy="226814"/>
          </a:xfrm>
          <a:prstGeom prst="rect">
            <a:avLst/>
          </a:prstGeom>
          <a:noFill/>
          <a:ln/>
        </p:spPr>
        <p:txBody>
          <a:bodyPr wrap="none" lIns="0" tIns="0" rIns="0" bIns="0" rtlCol="0" anchor="t"/>
          <a:lstStyle/>
          <a:p>
            <a:pPr marL="0" indent="0" algn="l">
              <a:lnSpc>
                <a:spcPts val="1750"/>
              </a:lnSpc>
              <a:buNone/>
            </a:pPr>
            <a:r>
              <a:rPr lang="en-US" sz="1100" b="1" dirty="0">
                <a:solidFill>
                  <a:srgbClr val="3C3939"/>
                </a:solidFill>
                <a:latin typeface="Roboto" pitchFamily="34" charset="0"/>
                <a:ea typeface="Roboto" pitchFamily="34" charset="-122"/>
                <a:cs typeface="Roboto" pitchFamily="34" charset="-120"/>
              </a:rPr>
              <a:t>Öznitelik Çıkarımı</a:t>
            </a:r>
            <a:endParaRPr lang="en-US" sz="1100" dirty="0"/>
          </a:p>
        </p:txBody>
      </p:sp>
      <p:sp>
        <p:nvSpPr>
          <p:cNvPr id="9" name="Text 7"/>
          <p:cNvSpPr/>
          <p:nvPr/>
        </p:nvSpPr>
        <p:spPr>
          <a:xfrm>
            <a:off x="3087737" y="2803773"/>
            <a:ext cx="2561481" cy="453628"/>
          </a:xfrm>
          <a:prstGeom prst="rect">
            <a:avLst/>
          </a:prstGeom>
          <a:noFill/>
          <a:ln/>
        </p:spPr>
        <p:txBody>
          <a:bodyPr wrap="square" lIns="0" tIns="0" rIns="0" bIns="0" rtlCol="0" anchor="t"/>
          <a:lstStyle/>
          <a:p>
            <a:pPr marL="0" indent="0" algn="l">
              <a:lnSpc>
                <a:spcPts val="1750"/>
              </a:lnSpc>
              <a:buNone/>
            </a:pPr>
            <a:r>
              <a:rPr lang="en-US" sz="1100" dirty="0">
                <a:solidFill>
                  <a:srgbClr val="3C3939"/>
                </a:solidFill>
                <a:latin typeface="Roboto" pitchFamily="34" charset="0"/>
                <a:ea typeface="Roboto" pitchFamily="34" charset="-122"/>
                <a:cs typeface="Roboto" pitchFamily="34" charset="-120"/>
              </a:rPr>
              <a:t>İnsan yapımı (El ile tasarlanmış matematiksel denklemler)</a:t>
            </a:r>
            <a:endParaRPr lang="en-US" sz="1100" dirty="0"/>
          </a:p>
        </p:txBody>
      </p:sp>
      <p:sp>
        <p:nvSpPr>
          <p:cNvPr id="10" name="Text 8"/>
          <p:cNvSpPr/>
          <p:nvPr/>
        </p:nvSpPr>
        <p:spPr>
          <a:xfrm>
            <a:off x="5937498" y="2803773"/>
            <a:ext cx="2563862" cy="453628"/>
          </a:xfrm>
          <a:prstGeom prst="rect">
            <a:avLst/>
          </a:prstGeom>
          <a:noFill/>
          <a:ln/>
        </p:spPr>
        <p:txBody>
          <a:bodyPr wrap="square" lIns="0" tIns="0" rIns="0" bIns="0" rtlCol="0" anchor="t"/>
          <a:lstStyle/>
          <a:p>
            <a:pPr marL="0" indent="0" algn="l">
              <a:lnSpc>
                <a:spcPts val="1750"/>
              </a:lnSpc>
              <a:buNone/>
            </a:pPr>
            <a:r>
              <a:rPr lang="en-US" sz="1100" dirty="0">
                <a:solidFill>
                  <a:srgbClr val="3C3939"/>
                </a:solidFill>
                <a:latin typeface="Roboto" pitchFamily="34" charset="0"/>
                <a:ea typeface="Roboto" pitchFamily="34" charset="-122"/>
                <a:cs typeface="Roboto" pitchFamily="34" charset="-120"/>
              </a:rPr>
              <a:t>Otomatik, veriden hiyerarşik olarak öğrenilen</a:t>
            </a:r>
            <a:endParaRPr lang="en-US" sz="1100" dirty="0"/>
          </a:p>
        </p:txBody>
      </p:sp>
      <p:sp>
        <p:nvSpPr>
          <p:cNvPr id="11" name="Text 9"/>
          <p:cNvSpPr/>
          <p:nvPr/>
        </p:nvSpPr>
        <p:spPr>
          <a:xfrm>
            <a:off x="642714" y="3441799"/>
            <a:ext cx="2156743" cy="226814"/>
          </a:xfrm>
          <a:prstGeom prst="rect">
            <a:avLst/>
          </a:prstGeom>
          <a:noFill/>
          <a:ln/>
        </p:spPr>
        <p:txBody>
          <a:bodyPr wrap="none" lIns="0" tIns="0" rIns="0" bIns="0" rtlCol="0" anchor="t"/>
          <a:lstStyle/>
          <a:p>
            <a:pPr marL="0" indent="0" algn="l">
              <a:lnSpc>
                <a:spcPts val="1750"/>
              </a:lnSpc>
              <a:buNone/>
            </a:pPr>
            <a:r>
              <a:rPr lang="en-US" sz="1100" b="1" dirty="0">
                <a:solidFill>
                  <a:srgbClr val="3C3939"/>
                </a:solidFill>
                <a:latin typeface="Roboto" pitchFamily="34" charset="0"/>
                <a:ea typeface="Roboto" pitchFamily="34" charset="-122"/>
                <a:cs typeface="Roboto" pitchFamily="34" charset="-120"/>
              </a:rPr>
              <a:t>Değişkenlik Direnci</a:t>
            </a:r>
            <a:endParaRPr lang="en-US" sz="1100" dirty="0"/>
          </a:p>
        </p:txBody>
      </p:sp>
      <p:sp>
        <p:nvSpPr>
          <p:cNvPr id="12" name="Text 10"/>
          <p:cNvSpPr/>
          <p:nvPr/>
        </p:nvSpPr>
        <p:spPr>
          <a:xfrm>
            <a:off x="3087737" y="3441799"/>
            <a:ext cx="2561481" cy="453628"/>
          </a:xfrm>
          <a:prstGeom prst="rect">
            <a:avLst/>
          </a:prstGeom>
          <a:noFill/>
          <a:ln/>
        </p:spPr>
        <p:txBody>
          <a:bodyPr wrap="square" lIns="0" tIns="0" rIns="0" bIns="0" rtlCol="0" anchor="t"/>
          <a:lstStyle/>
          <a:p>
            <a:pPr marL="0" indent="0" algn="l">
              <a:lnSpc>
                <a:spcPts val="1750"/>
              </a:lnSpc>
              <a:buNone/>
            </a:pPr>
            <a:r>
              <a:rPr lang="en-US" sz="1100" dirty="0">
                <a:solidFill>
                  <a:srgbClr val="3C3939"/>
                </a:solidFill>
                <a:latin typeface="Roboto" pitchFamily="34" charset="0"/>
                <a:ea typeface="Roboto" pitchFamily="34" charset="-122"/>
                <a:cs typeface="Roboto" pitchFamily="34" charset="-120"/>
              </a:rPr>
              <a:t>Işık, açı ve arka plan değişimine karşı çok zayıf</a:t>
            </a:r>
            <a:endParaRPr lang="en-US" sz="1100" dirty="0"/>
          </a:p>
        </p:txBody>
      </p:sp>
      <p:sp>
        <p:nvSpPr>
          <p:cNvPr id="13" name="Text 11"/>
          <p:cNvSpPr/>
          <p:nvPr/>
        </p:nvSpPr>
        <p:spPr>
          <a:xfrm>
            <a:off x="5937498" y="3441799"/>
            <a:ext cx="2563862" cy="453628"/>
          </a:xfrm>
          <a:prstGeom prst="rect">
            <a:avLst/>
          </a:prstGeom>
          <a:noFill/>
          <a:ln/>
        </p:spPr>
        <p:txBody>
          <a:bodyPr wrap="square" lIns="0" tIns="0" rIns="0" bIns="0" rtlCol="0" anchor="t"/>
          <a:lstStyle/>
          <a:p>
            <a:pPr marL="0" indent="0" algn="l">
              <a:lnSpc>
                <a:spcPts val="1750"/>
              </a:lnSpc>
              <a:buNone/>
            </a:pPr>
            <a:r>
              <a:rPr lang="en-US" sz="1100" dirty="0">
                <a:solidFill>
                  <a:srgbClr val="3C3939"/>
                </a:solidFill>
                <a:latin typeface="Roboto" pitchFamily="34" charset="0"/>
                <a:ea typeface="Roboto" pitchFamily="34" charset="-122"/>
                <a:cs typeface="Roboto" pitchFamily="34" charset="-120"/>
              </a:rPr>
              <a:t>Yüksek varyanslı drone verilerine son derece dayanıklı</a:t>
            </a:r>
            <a:endParaRPr lang="en-US" sz="1100" dirty="0"/>
          </a:p>
        </p:txBody>
      </p:sp>
      <p:sp>
        <p:nvSpPr>
          <p:cNvPr id="14" name="Text 12"/>
          <p:cNvSpPr/>
          <p:nvPr/>
        </p:nvSpPr>
        <p:spPr>
          <a:xfrm>
            <a:off x="642714" y="4079825"/>
            <a:ext cx="2156743" cy="226814"/>
          </a:xfrm>
          <a:prstGeom prst="rect">
            <a:avLst/>
          </a:prstGeom>
          <a:noFill/>
          <a:ln/>
        </p:spPr>
        <p:txBody>
          <a:bodyPr wrap="none" lIns="0" tIns="0" rIns="0" bIns="0" rtlCol="0" anchor="t"/>
          <a:lstStyle/>
          <a:p>
            <a:pPr marL="0" indent="0" algn="l">
              <a:lnSpc>
                <a:spcPts val="1750"/>
              </a:lnSpc>
              <a:buNone/>
            </a:pPr>
            <a:r>
              <a:rPr lang="en-US" sz="1100" b="1" dirty="0">
                <a:solidFill>
                  <a:srgbClr val="3C3939"/>
                </a:solidFill>
                <a:latin typeface="Roboto" pitchFamily="34" charset="0"/>
                <a:ea typeface="Roboto" pitchFamily="34" charset="-122"/>
                <a:cs typeface="Roboto" pitchFamily="34" charset="-120"/>
              </a:rPr>
              <a:t>Drone Performansı</a:t>
            </a:r>
            <a:endParaRPr lang="en-US" sz="1100" dirty="0"/>
          </a:p>
        </p:txBody>
      </p:sp>
      <p:sp>
        <p:nvSpPr>
          <p:cNvPr id="15" name="Text 13"/>
          <p:cNvSpPr/>
          <p:nvPr/>
        </p:nvSpPr>
        <p:spPr>
          <a:xfrm>
            <a:off x="3087737" y="4079825"/>
            <a:ext cx="2561481" cy="453628"/>
          </a:xfrm>
          <a:prstGeom prst="rect">
            <a:avLst/>
          </a:prstGeom>
          <a:noFill/>
          <a:ln/>
        </p:spPr>
        <p:txBody>
          <a:bodyPr wrap="square" lIns="0" tIns="0" rIns="0" bIns="0" rtlCol="0" anchor="t"/>
          <a:lstStyle/>
          <a:p>
            <a:pPr marL="0" indent="0" algn="l">
              <a:lnSpc>
                <a:spcPts val="1750"/>
              </a:lnSpc>
              <a:buNone/>
            </a:pPr>
            <a:r>
              <a:rPr lang="en-US" sz="1100" dirty="0">
                <a:solidFill>
                  <a:srgbClr val="3C3939"/>
                </a:solidFill>
                <a:latin typeface="Roboto" pitchFamily="34" charset="0"/>
                <a:ea typeface="Roboto" pitchFamily="34" charset="-122"/>
                <a:cs typeface="Roboto" pitchFamily="34" charset="-120"/>
              </a:rPr>
              <a:t>Karmaşık ve gürültülü (noisy) arka planda çöker</a:t>
            </a:r>
            <a:endParaRPr lang="en-US" sz="1100" dirty="0"/>
          </a:p>
        </p:txBody>
      </p:sp>
      <p:sp>
        <p:nvSpPr>
          <p:cNvPr id="16" name="Text 14"/>
          <p:cNvSpPr/>
          <p:nvPr/>
        </p:nvSpPr>
        <p:spPr>
          <a:xfrm>
            <a:off x="5937498" y="4079825"/>
            <a:ext cx="2563862" cy="453628"/>
          </a:xfrm>
          <a:prstGeom prst="rect">
            <a:avLst/>
          </a:prstGeom>
          <a:noFill/>
          <a:ln/>
        </p:spPr>
        <p:txBody>
          <a:bodyPr wrap="square" lIns="0" tIns="0" rIns="0" bIns="0" rtlCol="0" anchor="t"/>
          <a:lstStyle/>
          <a:p>
            <a:pPr marL="0" indent="0" algn="l">
              <a:lnSpc>
                <a:spcPts val="1750"/>
              </a:lnSpc>
              <a:buNone/>
            </a:pPr>
            <a:r>
              <a:rPr lang="en-US" sz="1100" dirty="0">
                <a:solidFill>
                  <a:srgbClr val="3C3939"/>
                </a:solidFill>
                <a:latin typeface="Roboto" pitchFamily="34" charset="0"/>
                <a:ea typeface="Roboto" pitchFamily="34" charset="-122"/>
                <a:cs typeface="Roboto" pitchFamily="34" charset="-120"/>
              </a:rPr>
              <a:t>Karmaşıklığı filtrelemede ve bağlamı (context) anlamada uzman</a:t>
            </a:r>
            <a:endParaRPr lang="en-US" sz="1100" dirty="0"/>
          </a:p>
        </p:txBody>
      </p:sp>
      <p:pic>
        <p:nvPicPr>
          <p:cNvPr id="18" name="Resim 17">
            <a:extLst>
              <a:ext uri="{FF2B5EF4-FFF2-40B4-BE49-F238E27FC236}">
                <a16:creationId xmlns:a16="http://schemas.microsoft.com/office/drawing/2014/main" id="{02715B42-4F26-CD02-1E48-6EF532BF44AE}"/>
              </a:ext>
            </a:extLst>
          </p:cNvPr>
          <p:cNvPicPr>
            <a:picLocks noChangeAspect="1"/>
          </p:cNvPicPr>
          <p:nvPr/>
        </p:nvPicPr>
        <p:blipFill>
          <a:blip r:embed="rId3"/>
          <a:stretch>
            <a:fillRect/>
          </a:stretch>
        </p:blipFill>
        <p:spPr>
          <a:xfrm>
            <a:off x="7210425" y="4726132"/>
            <a:ext cx="1933575" cy="4191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74489" y="333598"/>
            <a:ext cx="5234880" cy="352946"/>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Derin Öğrenmenin Temeli: CNN Mimarisi</a:t>
            </a:r>
            <a:endParaRPr lang="en-US" sz="2200" dirty="0"/>
          </a:p>
        </p:txBody>
      </p:sp>
      <p:sp>
        <p:nvSpPr>
          <p:cNvPr id="3" name="Text 1"/>
          <p:cNvSpPr/>
          <p:nvPr/>
        </p:nvSpPr>
        <p:spPr>
          <a:xfrm>
            <a:off x="674489" y="866552"/>
            <a:ext cx="7794947" cy="324743"/>
          </a:xfrm>
          <a:prstGeom prst="rect">
            <a:avLst/>
          </a:prstGeom>
          <a:noFill/>
          <a:ln/>
        </p:spPr>
        <p:txBody>
          <a:bodyPr wrap="square" lIns="0" tIns="0" rIns="0" bIns="0" rtlCol="0" anchor="t"/>
          <a:lstStyle/>
          <a:p>
            <a:pPr marL="0" indent="0" algn="l">
              <a:lnSpc>
                <a:spcPts val="1250"/>
              </a:lnSpc>
              <a:buNone/>
            </a:pPr>
            <a:r>
              <a:rPr lang="en-US" sz="850" dirty="0">
                <a:solidFill>
                  <a:srgbClr val="3C3939"/>
                </a:solidFill>
                <a:latin typeface="Roboto" pitchFamily="34" charset="0"/>
                <a:ea typeface="Roboto" pitchFamily="34" charset="-122"/>
                <a:cs typeface="Roboto" pitchFamily="34" charset="-120"/>
              </a:rPr>
              <a:t>Derin öğrenme, özellikle </a:t>
            </a:r>
            <a:r>
              <a:rPr lang="en-US" sz="850" b="1" dirty="0">
                <a:solidFill>
                  <a:srgbClr val="3C3939"/>
                </a:solidFill>
                <a:latin typeface="Roboto" pitchFamily="34" charset="0"/>
                <a:ea typeface="Roboto" pitchFamily="34" charset="-122"/>
                <a:cs typeface="Roboto" pitchFamily="34" charset="-120"/>
              </a:rPr>
              <a:t>Convolutional Neural Networks (CNN)</a:t>
            </a:r>
            <a:r>
              <a:rPr lang="en-US" sz="850" dirty="0">
                <a:solidFill>
                  <a:srgbClr val="3C3939"/>
                </a:solidFill>
                <a:latin typeface="Roboto" pitchFamily="34" charset="0"/>
                <a:ea typeface="Roboto" pitchFamily="34" charset="-122"/>
                <a:cs typeface="Roboto" pitchFamily="34" charset="-120"/>
              </a:rPr>
              <a:t> sayesinde bilgisayarlı görü alanında büyük bir gelişme sağlamıştır. CNN'ler, görüntüdeki önemli bilgileri otomatik olarak öğrenir.</a:t>
            </a:r>
            <a:endParaRPr lang="en-US" sz="850" dirty="0"/>
          </a:p>
        </p:txBody>
      </p:sp>
      <p:pic>
        <p:nvPicPr>
          <p:cNvPr id="4" name="Image 0" descr="preencoded.png"/>
          <p:cNvPicPr>
            <a:picLocks noChangeAspect="1"/>
          </p:cNvPicPr>
          <p:nvPr/>
        </p:nvPicPr>
        <p:blipFill>
          <a:blip r:embed="rId3"/>
          <a:stretch>
            <a:fillRect/>
          </a:stretch>
        </p:blipFill>
        <p:spPr>
          <a:xfrm>
            <a:off x="674489" y="1393701"/>
            <a:ext cx="4405238" cy="3314923"/>
          </a:xfrm>
          <a:prstGeom prst="rect">
            <a:avLst/>
          </a:prstGeom>
        </p:spPr>
      </p:pic>
      <p:sp>
        <p:nvSpPr>
          <p:cNvPr id="5" name="Text 2"/>
          <p:cNvSpPr/>
          <p:nvPr/>
        </p:nvSpPr>
        <p:spPr>
          <a:xfrm>
            <a:off x="5360119" y="1382464"/>
            <a:ext cx="1412081" cy="176510"/>
          </a:xfrm>
          <a:prstGeom prst="rect">
            <a:avLst/>
          </a:prstGeom>
          <a:noFill/>
          <a:ln/>
        </p:spPr>
        <p:txBody>
          <a:bodyPr wrap="none" lIns="0" tIns="0" rIns="0" bIns="0" rtlCol="0" anchor="t"/>
          <a:lstStyle/>
          <a:p>
            <a:pPr marL="0" indent="0" algn="l">
              <a:lnSpc>
                <a:spcPts val="1350"/>
              </a:lnSpc>
              <a:buNone/>
            </a:pPr>
            <a:r>
              <a:rPr lang="en-US" sz="1100" dirty="0">
                <a:solidFill>
                  <a:srgbClr val="1B1B27"/>
                </a:solidFill>
                <a:latin typeface="Raleway" pitchFamily="34" charset="0"/>
                <a:ea typeface="Raleway" pitchFamily="34" charset="-122"/>
                <a:cs typeface="Raleway" pitchFamily="34" charset="-120"/>
              </a:rPr>
              <a:t>CNN Katmanları</a:t>
            </a:r>
            <a:endParaRPr lang="en-US" sz="1100" dirty="0"/>
          </a:p>
        </p:txBody>
      </p:sp>
      <p:sp>
        <p:nvSpPr>
          <p:cNvPr id="6" name="Text 3"/>
          <p:cNvSpPr/>
          <p:nvPr/>
        </p:nvSpPr>
        <p:spPr>
          <a:xfrm>
            <a:off x="5360119" y="1648941"/>
            <a:ext cx="3114005" cy="1231032"/>
          </a:xfrm>
          <a:prstGeom prst="rect">
            <a:avLst/>
          </a:prstGeom>
          <a:noFill/>
          <a:ln/>
        </p:spPr>
        <p:txBody>
          <a:bodyPr wrap="square" lIns="0" tIns="0" rIns="0" bIns="0" rtlCol="0" anchor="t"/>
          <a:lstStyle/>
          <a:p>
            <a:pPr marL="342900" indent="-342900" algn="l">
              <a:lnSpc>
                <a:spcPts val="1250"/>
              </a:lnSpc>
              <a:buSzPct val="100000"/>
              <a:buChar char="•"/>
            </a:pPr>
            <a:r>
              <a:rPr lang="en-US" sz="850" b="1" dirty="0">
                <a:solidFill>
                  <a:srgbClr val="3C3939"/>
                </a:solidFill>
                <a:latin typeface="Roboto" pitchFamily="34" charset="0"/>
                <a:ea typeface="Roboto" pitchFamily="34" charset="-122"/>
                <a:cs typeface="Roboto" pitchFamily="34" charset="-120"/>
              </a:rPr>
              <a:t>Convolution:</a:t>
            </a:r>
            <a:r>
              <a:rPr lang="en-US" sz="850" dirty="0">
                <a:solidFill>
                  <a:srgbClr val="3C3939"/>
                </a:solidFill>
                <a:latin typeface="Roboto" pitchFamily="34" charset="0"/>
                <a:ea typeface="Roboto" pitchFamily="34" charset="-122"/>
                <a:cs typeface="Roboto" pitchFamily="34" charset="-120"/>
              </a:rPr>
              <a:t> Görüntüdeki kenarları, şekilleri ve desenleri bulur.</a:t>
            </a:r>
            <a:endParaRPr lang="en-US" sz="850" dirty="0"/>
          </a:p>
          <a:p>
            <a:pPr marL="342900" indent="-342900" algn="l">
              <a:lnSpc>
                <a:spcPts val="1250"/>
              </a:lnSpc>
              <a:buSzPct val="100000"/>
              <a:buChar char="•"/>
            </a:pPr>
            <a:r>
              <a:rPr lang="en-US" sz="850" b="1" dirty="0">
                <a:solidFill>
                  <a:srgbClr val="3C3939"/>
                </a:solidFill>
                <a:latin typeface="Roboto" pitchFamily="34" charset="0"/>
                <a:ea typeface="Roboto" pitchFamily="34" charset="-122"/>
                <a:cs typeface="Roboto" pitchFamily="34" charset="-120"/>
              </a:rPr>
              <a:t>Activation:</a:t>
            </a:r>
            <a:r>
              <a:rPr lang="en-US" sz="850" dirty="0">
                <a:solidFill>
                  <a:srgbClr val="3C3939"/>
                </a:solidFill>
                <a:latin typeface="Roboto" pitchFamily="34" charset="0"/>
                <a:ea typeface="Roboto" pitchFamily="34" charset="-122"/>
                <a:cs typeface="Roboto" pitchFamily="34" charset="-120"/>
              </a:rPr>
              <a:t> Ağa akıllılık katarak karmaşık şeyleri tanımasını sağlar.</a:t>
            </a:r>
            <a:endParaRPr lang="en-US" sz="850" dirty="0"/>
          </a:p>
          <a:p>
            <a:pPr marL="342900" indent="-342900" algn="l">
              <a:lnSpc>
                <a:spcPts val="1250"/>
              </a:lnSpc>
              <a:buSzPct val="100000"/>
              <a:buChar char="•"/>
            </a:pPr>
            <a:r>
              <a:rPr lang="en-US" sz="850" b="1" dirty="0">
                <a:solidFill>
                  <a:srgbClr val="3C3939"/>
                </a:solidFill>
                <a:latin typeface="Roboto" pitchFamily="34" charset="0"/>
                <a:ea typeface="Roboto" pitchFamily="34" charset="-122"/>
                <a:cs typeface="Roboto" pitchFamily="34" charset="-120"/>
              </a:rPr>
              <a:t>Pooling:</a:t>
            </a:r>
            <a:r>
              <a:rPr lang="en-US" sz="850" dirty="0">
                <a:solidFill>
                  <a:srgbClr val="3C3939"/>
                </a:solidFill>
                <a:latin typeface="Roboto" pitchFamily="34" charset="0"/>
                <a:ea typeface="Roboto" pitchFamily="34" charset="-122"/>
                <a:cs typeface="Roboto" pitchFamily="34" charset="-120"/>
              </a:rPr>
              <a:t> Önemli bilgileri koruyarak görüntüyü küçültür.</a:t>
            </a:r>
            <a:endParaRPr lang="en-US" sz="850" dirty="0"/>
          </a:p>
          <a:p>
            <a:pPr marL="342900" indent="-342900" algn="l">
              <a:lnSpc>
                <a:spcPts val="1250"/>
              </a:lnSpc>
              <a:buSzPct val="100000"/>
              <a:buChar char="•"/>
            </a:pPr>
            <a:r>
              <a:rPr lang="en-US" sz="850" b="1" dirty="0">
                <a:solidFill>
                  <a:srgbClr val="3C3939"/>
                </a:solidFill>
                <a:latin typeface="Roboto" pitchFamily="34" charset="0"/>
                <a:ea typeface="Roboto" pitchFamily="34" charset="-122"/>
                <a:cs typeface="Roboto" pitchFamily="34" charset="-120"/>
              </a:rPr>
              <a:t>Fully Connected:</a:t>
            </a:r>
            <a:r>
              <a:rPr lang="en-US" sz="850" dirty="0">
                <a:solidFill>
                  <a:srgbClr val="3C3939"/>
                </a:solidFill>
                <a:latin typeface="Roboto" pitchFamily="34" charset="0"/>
                <a:ea typeface="Roboto" pitchFamily="34" charset="-122"/>
                <a:cs typeface="Roboto" pitchFamily="34" charset="-120"/>
              </a:rPr>
              <a:t> Tüm öğrenilen bilgileri birleştirerek sonuç verir.</a:t>
            </a:r>
            <a:endParaRPr lang="en-US" sz="850" dirty="0"/>
          </a:p>
        </p:txBody>
      </p:sp>
      <p:sp>
        <p:nvSpPr>
          <p:cNvPr id="7" name="Text 4"/>
          <p:cNvSpPr/>
          <p:nvPr/>
        </p:nvSpPr>
        <p:spPr>
          <a:xfrm>
            <a:off x="5360119" y="2969940"/>
            <a:ext cx="1412081" cy="176510"/>
          </a:xfrm>
          <a:prstGeom prst="rect">
            <a:avLst/>
          </a:prstGeom>
          <a:noFill/>
          <a:ln/>
        </p:spPr>
        <p:txBody>
          <a:bodyPr wrap="none" lIns="0" tIns="0" rIns="0" bIns="0" rtlCol="0" anchor="t"/>
          <a:lstStyle/>
          <a:p>
            <a:pPr marL="0" indent="0" algn="l">
              <a:lnSpc>
                <a:spcPts val="1350"/>
              </a:lnSpc>
              <a:buNone/>
            </a:pPr>
            <a:r>
              <a:rPr lang="en-US" sz="1100" dirty="0">
                <a:solidFill>
                  <a:srgbClr val="1B1B27"/>
                </a:solidFill>
                <a:latin typeface="Raleway" pitchFamily="34" charset="0"/>
                <a:ea typeface="Raleway" pitchFamily="34" charset="-122"/>
                <a:cs typeface="Raleway" pitchFamily="34" charset="-120"/>
              </a:rPr>
              <a:t>Neden CNN?</a:t>
            </a:r>
            <a:endParaRPr lang="en-US" sz="1100" dirty="0"/>
          </a:p>
        </p:txBody>
      </p:sp>
      <p:sp>
        <p:nvSpPr>
          <p:cNvPr id="8" name="Text 5"/>
          <p:cNvSpPr/>
          <p:nvPr/>
        </p:nvSpPr>
        <p:spPr>
          <a:xfrm>
            <a:off x="5360119" y="3236416"/>
            <a:ext cx="3114005" cy="550069"/>
          </a:xfrm>
          <a:prstGeom prst="rect">
            <a:avLst/>
          </a:prstGeom>
          <a:noFill/>
          <a:ln/>
        </p:spPr>
        <p:txBody>
          <a:bodyPr wrap="square" lIns="0" tIns="0" rIns="0" bIns="0" rtlCol="0" anchor="t"/>
          <a:lstStyle/>
          <a:p>
            <a:pPr marL="342900" indent="-342900" algn="l">
              <a:lnSpc>
                <a:spcPts val="1250"/>
              </a:lnSpc>
              <a:buSzPct val="100000"/>
              <a:buChar char="•"/>
            </a:pPr>
            <a:r>
              <a:rPr lang="en-US" sz="850" dirty="0">
                <a:solidFill>
                  <a:srgbClr val="3C3939"/>
                </a:solidFill>
                <a:latin typeface="Roboto" pitchFamily="34" charset="0"/>
                <a:ea typeface="Roboto" pitchFamily="34" charset="-122"/>
                <a:cs typeface="Roboto" pitchFamily="34" charset="-120"/>
              </a:rPr>
              <a:t>Özellikleri otomatik olarak öğrenir.</a:t>
            </a:r>
            <a:endParaRPr lang="en-US" sz="850" dirty="0"/>
          </a:p>
          <a:p>
            <a:pPr marL="342900" indent="-342900" algn="l">
              <a:lnSpc>
                <a:spcPts val="1250"/>
              </a:lnSpc>
              <a:buSzPct val="100000"/>
              <a:buChar char="•"/>
            </a:pPr>
            <a:r>
              <a:rPr lang="en-US" sz="850" dirty="0">
                <a:solidFill>
                  <a:srgbClr val="3C3939"/>
                </a:solidFill>
                <a:latin typeface="Roboto" pitchFamily="34" charset="0"/>
                <a:ea typeface="Roboto" pitchFamily="34" charset="-122"/>
                <a:cs typeface="Roboto" pitchFamily="34" charset="-120"/>
              </a:rPr>
              <a:t>Karmaşık görüntülerde daha iyi çalışır.</a:t>
            </a:r>
            <a:endParaRPr lang="en-US" sz="850" dirty="0"/>
          </a:p>
          <a:p>
            <a:pPr marL="342900" indent="-342900" algn="l">
              <a:lnSpc>
                <a:spcPts val="1250"/>
              </a:lnSpc>
              <a:buSzPct val="100000"/>
              <a:buChar char="•"/>
            </a:pPr>
            <a:r>
              <a:rPr lang="en-US" sz="850" dirty="0">
                <a:solidFill>
                  <a:srgbClr val="3C3939"/>
                </a:solidFill>
                <a:latin typeface="Roboto" pitchFamily="34" charset="0"/>
                <a:ea typeface="Roboto" pitchFamily="34" charset="-122"/>
                <a:cs typeface="Roboto" pitchFamily="34" charset="-120"/>
              </a:rPr>
              <a:t>Nesneleri bağlamıyla birlikte değerlendirir.</a:t>
            </a:r>
            <a:endParaRPr lang="en-US" sz="850" dirty="0"/>
          </a:p>
        </p:txBody>
      </p:sp>
      <p:pic>
        <p:nvPicPr>
          <p:cNvPr id="10" name="Resim 9">
            <a:extLst>
              <a:ext uri="{FF2B5EF4-FFF2-40B4-BE49-F238E27FC236}">
                <a16:creationId xmlns:a16="http://schemas.microsoft.com/office/drawing/2014/main" id="{645F8DBC-423E-4B1E-B646-81375265B6FC}"/>
              </a:ext>
            </a:extLst>
          </p:cNvPr>
          <p:cNvPicPr>
            <a:picLocks noChangeAspect="1"/>
          </p:cNvPicPr>
          <p:nvPr/>
        </p:nvPicPr>
        <p:blipFill>
          <a:blip r:embed="rId4"/>
          <a:stretch>
            <a:fillRect/>
          </a:stretch>
        </p:blipFill>
        <p:spPr>
          <a:xfrm>
            <a:off x="7210425" y="4724400"/>
            <a:ext cx="1933575" cy="4191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496119" y="744959"/>
            <a:ext cx="5266506" cy="442987"/>
          </a:xfrm>
          <a:prstGeom prst="rect">
            <a:avLst/>
          </a:prstGeom>
          <a:noFill/>
          <a:ln/>
        </p:spPr>
        <p:txBody>
          <a:bodyPr wrap="none" lIns="0" tIns="0" rIns="0" bIns="0" rtlCol="0" anchor="t"/>
          <a:lstStyle/>
          <a:p>
            <a:pPr marL="0" indent="0" algn="l">
              <a:lnSpc>
                <a:spcPts val="3450"/>
              </a:lnSpc>
              <a:buNone/>
            </a:pPr>
            <a:r>
              <a:rPr lang="en-US" sz="2750" dirty="0">
                <a:solidFill>
                  <a:srgbClr val="1B1B27"/>
                </a:solidFill>
                <a:latin typeface="Raleway" pitchFamily="34" charset="0"/>
                <a:ea typeface="Raleway" pitchFamily="34" charset="-122"/>
                <a:cs typeface="Raleway" pitchFamily="34" charset="-120"/>
              </a:rPr>
              <a:t>Derin Öğrenme ile Nesne Tespiti</a:t>
            </a:r>
            <a:endParaRPr lang="en-US" sz="2750" dirty="0"/>
          </a:p>
        </p:txBody>
      </p:sp>
      <p:sp>
        <p:nvSpPr>
          <p:cNvPr id="3" name="Text 1"/>
          <p:cNvSpPr/>
          <p:nvPr/>
        </p:nvSpPr>
        <p:spPr>
          <a:xfrm>
            <a:off x="496119" y="1528093"/>
            <a:ext cx="4242792" cy="226814"/>
          </a:xfrm>
          <a:prstGeom prst="rect">
            <a:avLst/>
          </a:prstGeom>
          <a:noFill/>
          <a:ln/>
        </p:spPr>
        <p:txBody>
          <a:bodyPr wrap="none" lIns="0" tIns="0" rIns="0" bIns="0" rtlCol="0" anchor="t"/>
          <a:lstStyle/>
          <a:p>
            <a:pPr marL="0" indent="0" algn="l">
              <a:lnSpc>
                <a:spcPts val="1750"/>
              </a:lnSpc>
              <a:buNone/>
            </a:pPr>
            <a:r>
              <a:rPr lang="en-US" sz="1100" dirty="0">
                <a:solidFill>
                  <a:srgbClr val="3C3939"/>
                </a:solidFill>
                <a:latin typeface="Roboto" pitchFamily="34" charset="0"/>
                <a:ea typeface="Roboto" pitchFamily="34" charset="-122"/>
                <a:cs typeface="Roboto" pitchFamily="34" charset="-120"/>
              </a:rPr>
              <a:t>Derin öğrenme tabanlı nesne tespiti yöntemleri iki ana gruba ayrılır:</a:t>
            </a:r>
            <a:endParaRPr lang="en-US" sz="1100" dirty="0"/>
          </a:p>
        </p:txBody>
      </p:sp>
      <p:sp>
        <p:nvSpPr>
          <p:cNvPr id="4" name="Text 2"/>
          <p:cNvSpPr/>
          <p:nvPr/>
        </p:nvSpPr>
        <p:spPr>
          <a:xfrm>
            <a:off x="496119" y="1882453"/>
            <a:ext cx="4242792" cy="453628"/>
          </a:xfrm>
          <a:prstGeom prst="rect">
            <a:avLst/>
          </a:prstGeom>
          <a:noFill/>
          <a:ln/>
        </p:spPr>
        <p:txBody>
          <a:bodyPr wrap="square" lIns="0" tIns="0" rIns="0" bIns="0" rtlCol="0" anchor="t"/>
          <a:lstStyle/>
          <a:p>
            <a:pPr marL="0" indent="0" algn="l">
              <a:lnSpc>
                <a:spcPts val="1750"/>
              </a:lnSpc>
              <a:buNone/>
            </a:pPr>
            <a:r>
              <a:rPr lang="en-US" sz="1100" b="1" dirty="0">
                <a:solidFill>
                  <a:srgbClr val="3C3939"/>
                </a:solidFill>
                <a:latin typeface="Roboto" pitchFamily="34" charset="0"/>
                <a:ea typeface="Roboto" pitchFamily="34" charset="-122"/>
                <a:cs typeface="Roboto" pitchFamily="34" charset="-120"/>
              </a:rPr>
              <a:t>İki Aşamalı Modeller:</a:t>
            </a:r>
            <a:r>
              <a:rPr lang="en-US" sz="1100" dirty="0">
                <a:solidFill>
                  <a:srgbClr val="3C3939"/>
                </a:solidFill>
                <a:latin typeface="Roboto" pitchFamily="34" charset="0"/>
                <a:ea typeface="Roboto" pitchFamily="34" charset="-122"/>
                <a:cs typeface="Roboto" pitchFamily="34" charset="-120"/>
              </a:rPr>
              <a:t> Önce nesne olabilecek bölgeleri belirleyip sonra sınıflandırarak yüksek hassasiyet sağlar.</a:t>
            </a:r>
            <a:endParaRPr lang="en-US" sz="1100" dirty="0"/>
          </a:p>
        </p:txBody>
      </p:sp>
      <p:sp>
        <p:nvSpPr>
          <p:cNvPr id="5" name="Text 3"/>
          <p:cNvSpPr/>
          <p:nvPr/>
        </p:nvSpPr>
        <p:spPr>
          <a:xfrm>
            <a:off x="496119" y="2463626"/>
            <a:ext cx="4242792" cy="453628"/>
          </a:xfrm>
          <a:prstGeom prst="rect">
            <a:avLst/>
          </a:prstGeom>
          <a:noFill/>
          <a:ln/>
        </p:spPr>
        <p:txBody>
          <a:bodyPr wrap="square" lIns="0" tIns="0" rIns="0" bIns="0" rtlCol="0" anchor="t"/>
          <a:lstStyle/>
          <a:p>
            <a:pPr marL="0" indent="0" algn="l">
              <a:lnSpc>
                <a:spcPts val="1750"/>
              </a:lnSpc>
              <a:buNone/>
            </a:pPr>
            <a:r>
              <a:rPr lang="en-US" sz="1100" b="1" dirty="0">
                <a:solidFill>
                  <a:srgbClr val="3C3939"/>
                </a:solidFill>
                <a:latin typeface="Roboto" pitchFamily="34" charset="0"/>
                <a:ea typeface="Roboto" pitchFamily="34" charset="-122"/>
                <a:cs typeface="Roboto" pitchFamily="34" charset="-120"/>
              </a:rPr>
              <a:t>Tek Aşamalı Modeller:</a:t>
            </a:r>
            <a:r>
              <a:rPr lang="en-US" sz="1100" dirty="0">
                <a:solidFill>
                  <a:srgbClr val="3C3939"/>
                </a:solidFill>
                <a:latin typeface="Roboto" pitchFamily="34" charset="0"/>
                <a:ea typeface="Roboto" pitchFamily="34" charset="-122"/>
                <a:cs typeface="Roboto" pitchFamily="34" charset="-120"/>
              </a:rPr>
              <a:t> Tüm görüntüyü tek seferde tarayarak gerçek zamanlı sistemler için maksimum hız sunar.</a:t>
            </a:r>
            <a:endParaRPr lang="en-US" sz="1100" dirty="0"/>
          </a:p>
        </p:txBody>
      </p:sp>
      <p:sp>
        <p:nvSpPr>
          <p:cNvPr id="6" name="Text 4"/>
          <p:cNvSpPr/>
          <p:nvPr/>
        </p:nvSpPr>
        <p:spPr>
          <a:xfrm>
            <a:off x="496119" y="3044800"/>
            <a:ext cx="4242792" cy="453628"/>
          </a:xfrm>
          <a:prstGeom prst="rect">
            <a:avLst/>
          </a:prstGeom>
          <a:noFill/>
          <a:ln/>
        </p:spPr>
        <p:txBody>
          <a:bodyPr wrap="square" lIns="0" tIns="0" rIns="0" bIns="0" rtlCol="0" anchor="t"/>
          <a:lstStyle/>
          <a:p>
            <a:pPr marL="0" indent="0" algn="l">
              <a:lnSpc>
                <a:spcPts val="1750"/>
              </a:lnSpc>
              <a:buNone/>
            </a:pPr>
            <a:r>
              <a:rPr lang="en-US" sz="1100" dirty="0">
                <a:solidFill>
                  <a:srgbClr val="3C3939"/>
                </a:solidFill>
                <a:latin typeface="Roboto" pitchFamily="34" charset="0"/>
                <a:ea typeface="Roboto" pitchFamily="34" charset="-122"/>
                <a:cs typeface="Roboto" pitchFamily="34" charset="-120"/>
              </a:rPr>
              <a:t>Bu yaklaşımlar performans ve hız açısından farklı avantajlara sahiptir.</a:t>
            </a:r>
            <a:endParaRPr lang="en-US" sz="1100" dirty="0"/>
          </a:p>
        </p:txBody>
      </p:sp>
      <p:pic>
        <p:nvPicPr>
          <p:cNvPr id="7" name="Image 0" descr="preencoded.png"/>
          <p:cNvPicPr>
            <a:picLocks noChangeAspect="1"/>
          </p:cNvPicPr>
          <p:nvPr/>
        </p:nvPicPr>
        <p:blipFill>
          <a:blip r:embed="rId3"/>
          <a:stretch>
            <a:fillRect/>
          </a:stretch>
        </p:blipFill>
        <p:spPr>
          <a:xfrm>
            <a:off x="5089550" y="1560016"/>
            <a:ext cx="3563020" cy="1792486"/>
          </a:xfrm>
          <a:prstGeom prst="rect">
            <a:avLst/>
          </a:prstGeom>
        </p:spPr>
      </p:pic>
      <p:sp>
        <p:nvSpPr>
          <p:cNvPr id="8" name="Text 5"/>
          <p:cNvSpPr/>
          <p:nvPr/>
        </p:nvSpPr>
        <p:spPr>
          <a:xfrm>
            <a:off x="496119" y="3785443"/>
            <a:ext cx="8151763" cy="226814"/>
          </a:xfrm>
          <a:prstGeom prst="rect">
            <a:avLst/>
          </a:prstGeom>
          <a:noFill/>
          <a:ln/>
        </p:spPr>
        <p:txBody>
          <a:bodyPr wrap="none" lIns="0" tIns="0" rIns="0" bIns="0" rtlCol="0" anchor="t"/>
          <a:lstStyle/>
          <a:p>
            <a:pPr marL="0" indent="0" algn="l">
              <a:lnSpc>
                <a:spcPts val="1750"/>
              </a:lnSpc>
              <a:buNone/>
            </a:pPr>
            <a:endParaRPr lang="en-US" sz="1100" dirty="0"/>
          </a:p>
        </p:txBody>
      </p:sp>
      <p:sp>
        <p:nvSpPr>
          <p:cNvPr id="9" name="Text 6"/>
          <p:cNvSpPr/>
          <p:nvPr/>
        </p:nvSpPr>
        <p:spPr>
          <a:xfrm>
            <a:off x="496119" y="4171727"/>
            <a:ext cx="8151763" cy="226814"/>
          </a:xfrm>
          <a:prstGeom prst="rect">
            <a:avLst/>
          </a:prstGeom>
          <a:noFill/>
          <a:ln/>
        </p:spPr>
        <p:txBody>
          <a:bodyPr wrap="none" lIns="0" tIns="0" rIns="0" bIns="0" rtlCol="0" anchor="t"/>
          <a:lstStyle/>
          <a:p>
            <a:pPr marL="0" indent="0" algn="l">
              <a:lnSpc>
                <a:spcPts val="1750"/>
              </a:lnSpc>
              <a:buNone/>
            </a:pPr>
            <a:endParaRPr lang="en-US" sz="1100" dirty="0"/>
          </a:p>
        </p:txBody>
      </p:sp>
      <p:pic>
        <p:nvPicPr>
          <p:cNvPr id="11" name="Resim 10">
            <a:extLst>
              <a:ext uri="{FF2B5EF4-FFF2-40B4-BE49-F238E27FC236}">
                <a16:creationId xmlns:a16="http://schemas.microsoft.com/office/drawing/2014/main" id="{17CD8F1C-EA1B-25C7-01C7-1D64DAECCF11}"/>
              </a:ext>
            </a:extLst>
          </p:cNvPr>
          <p:cNvPicPr>
            <a:picLocks noChangeAspect="1"/>
          </p:cNvPicPr>
          <p:nvPr/>
        </p:nvPicPr>
        <p:blipFill>
          <a:blip r:embed="rId4"/>
          <a:stretch>
            <a:fillRect/>
          </a:stretch>
        </p:blipFill>
        <p:spPr>
          <a:xfrm>
            <a:off x="7210425" y="4670896"/>
            <a:ext cx="1933575" cy="4191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496119" y="610716"/>
            <a:ext cx="5336009" cy="442987"/>
          </a:xfrm>
          <a:prstGeom prst="rect">
            <a:avLst/>
          </a:prstGeom>
          <a:noFill/>
          <a:ln/>
        </p:spPr>
        <p:txBody>
          <a:bodyPr wrap="none" lIns="0" tIns="0" rIns="0" bIns="0" rtlCol="0" anchor="t"/>
          <a:lstStyle/>
          <a:p>
            <a:pPr marL="0" indent="0" algn="l">
              <a:lnSpc>
                <a:spcPts val="3450"/>
              </a:lnSpc>
              <a:buNone/>
            </a:pPr>
            <a:r>
              <a:rPr lang="en-US" sz="2750" dirty="0">
                <a:solidFill>
                  <a:srgbClr val="1B1B27"/>
                </a:solidFill>
                <a:latin typeface="Raleway" pitchFamily="34" charset="0"/>
                <a:ea typeface="Raleway" pitchFamily="34" charset="-122"/>
                <a:cs typeface="Raleway" pitchFamily="34" charset="-120"/>
              </a:rPr>
              <a:t>İki Aşamalı Modeller (Two-Stage)</a:t>
            </a:r>
            <a:endParaRPr lang="en-US" sz="2750" dirty="0"/>
          </a:p>
        </p:txBody>
      </p:sp>
      <p:sp>
        <p:nvSpPr>
          <p:cNvPr id="3" name="Text 1"/>
          <p:cNvSpPr/>
          <p:nvPr/>
        </p:nvSpPr>
        <p:spPr>
          <a:xfrm>
            <a:off x="496119" y="1393850"/>
            <a:ext cx="3902943" cy="226814"/>
          </a:xfrm>
          <a:prstGeom prst="rect">
            <a:avLst/>
          </a:prstGeom>
          <a:noFill/>
          <a:ln/>
        </p:spPr>
        <p:txBody>
          <a:bodyPr wrap="none" lIns="0" tIns="0" rIns="0" bIns="0" rtlCol="0" anchor="t"/>
          <a:lstStyle/>
          <a:p>
            <a:pPr marL="0" indent="0" algn="l">
              <a:lnSpc>
                <a:spcPts val="1750"/>
              </a:lnSpc>
              <a:buNone/>
            </a:pPr>
            <a:r>
              <a:rPr lang="en-US" sz="1100" dirty="0">
                <a:solidFill>
                  <a:srgbClr val="3C3939"/>
                </a:solidFill>
                <a:latin typeface="Roboto" pitchFamily="34" charset="0"/>
                <a:ea typeface="Roboto" pitchFamily="34" charset="-122"/>
                <a:cs typeface="Roboto" pitchFamily="34" charset="-120"/>
              </a:rPr>
              <a:t>Two-stage modeller iki aşamada çalışır:</a:t>
            </a:r>
            <a:endParaRPr lang="en-US" sz="1100" dirty="0"/>
          </a:p>
        </p:txBody>
      </p:sp>
      <p:sp>
        <p:nvSpPr>
          <p:cNvPr id="4" name="Text 2"/>
          <p:cNvSpPr/>
          <p:nvPr/>
        </p:nvSpPr>
        <p:spPr>
          <a:xfrm>
            <a:off x="496119" y="1748210"/>
            <a:ext cx="3902943" cy="226814"/>
          </a:xfrm>
          <a:prstGeom prst="rect">
            <a:avLst/>
          </a:prstGeom>
          <a:noFill/>
          <a:ln/>
        </p:spPr>
        <p:txBody>
          <a:bodyPr wrap="none" lIns="0" tIns="0" rIns="0" bIns="0" rtlCol="0" anchor="t"/>
          <a:lstStyle/>
          <a:p>
            <a:pPr marL="0" indent="0" algn="l">
              <a:lnSpc>
                <a:spcPts val="1750"/>
              </a:lnSpc>
              <a:buNone/>
            </a:pPr>
            <a:r>
              <a:rPr lang="en-US" sz="1100" dirty="0">
                <a:solidFill>
                  <a:srgbClr val="3C3939"/>
                </a:solidFill>
                <a:latin typeface="Roboto" pitchFamily="34" charset="0"/>
                <a:ea typeface="Roboto" pitchFamily="34" charset="-122"/>
                <a:cs typeface="Roboto" pitchFamily="34" charset="-120"/>
              </a:rPr>
              <a:t>1.Aşama: Bölge önerisi oluşturma</a:t>
            </a:r>
            <a:endParaRPr lang="en-US" sz="1100" dirty="0"/>
          </a:p>
        </p:txBody>
      </p:sp>
      <p:sp>
        <p:nvSpPr>
          <p:cNvPr id="5" name="Text 3"/>
          <p:cNvSpPr/>
          <p:nvPr/>
        </p:nvSpPr>
        <p:spPr>
          <a:xfrm>
            <a:off x="496119" y="2102569"/>
            <a:ext cx="3902943" cy="226814"/>
          </a:xfrm>
          <a:prstGeom prst="rect">
            <a:avLst/>
          </a:prstGeom>
          <a:noFill/>
          <a:ln/>
        </p:spPr>
        <p:txBody>
          <a:bodyPr wrap="none" lIns="0" tIns="0" rIns="0" bIns="0" rtlCol="0" anchor="t"/>
          <a:lstStyle/>
          <a:p>
            <a:pPr marL="0" indent="0" algn="l">
              <a:lnSpc>
                <a:spcPts val="1750"/>
              </a:lnSpc>
              <a:buNone/>
            </a:pPr>
            <a:r>
              <a:rPr lang="en-US" sz="1100" dirty="0">
                <a:solidFill>
                  <a:srgbClr val="3C3939"/>
                </a:solidFill>
                <a:latin typeface="Roboto" pitchFamily="34" charset="0"/>
                <a:ea typeface="Roboto" pitchFamily="34" charset="-122"/>
                <a:cs typeface="Roboto" pitchFamily="34" charset="-120"/>
              </a:rPr>
              <a:t>2.Aşama: Nesne sınıflandırma</a:t>
            </a:r>
            <a:endParaRPr lang="en-US" sz="1100" dirty="0"/>
          </a:p>
        </p:txBody>
      </p:sp>
      <p:sp>
        <p:nvSpPr>
          <p:cNvPr id="6" name="Text 4"/>
          <p:cNvSpPr/>
          <p:nvPr/>
        </p:nvSpPr>
        <p:spPr>
          <a:xfrm>
            <a:off x="496119" y="2471142"/>
            <a:ext cx="1772022" cy="221456"/>
          </a:xfrm>
          <a:prstGeom prst="rect">
            <a:avLst/>
          </a:prstGeom>
          <a:noFill/>
          <a:ln/>
        </p:spPr>
        <p:txBody>
          <a:bodyPr wrap="none" lIns="0" tIns="0" rIns="0" bIns="0" rtlCol="0" anchor="t"/>
          <a:lstStyle/>
          <a:p>
            <a:pPr marL="0" indent="0" algn="l">
              <a:lnSpc>
                <a:spcPts val="1700"/>
              </a:lnSpc>
              <a:buNone/>
            </a:pPr>
            <a:r>
              <a:rPr lang="en-US" sz="1350" dirty="0">
                <a:solidFill>
                  <a:srgbClr val="1B1B27"/>
                </a:solidFill>
                <a:latin typeface="Raleway" pitchFamily="34" charset="0"/>
                <a:ea typeface="Raleway" pitchFamily="34" charset="-122"/>
                <a:cs typeface="Raleway" pitchFamily="34" charset="-120"/>
              </a:rPr>
              <a:t>Örnek modeller:</a:t>
            </a:r>
            <a:endParaRPr lang="en-US" sz="1350" dirty="0"/>
          </a:p>
        </p:txBody>
      </p:sp>
      <p:sp>
        <p:nvSpPr>
          <p:cNvPr id="7" name="Text 5"/>
          <p:cNvSpPr/>
          <p:nvPr/>
        </p:nvSpPr>
        <p:spPr>
          <a:xfrm>
            <a:off x="496119" y="2834357"/>
            <a:ext cx="3902943" cy="779562"/>
          </a:xfrm>
          <a:prstGeom prst="rect">
            <a:avLst/>
          </a:prstGeom>
          <a:noFill/>
          <a:ln/>
        </p:spPr>
        <p:txBody>
          <a:bodyPr wrap="square" lIns="0" tIns="0" rIns="0" bIns="0" rtlCol="0" anchor="t"/>
          <a:lstStyle/>
          <a:p>
            <a:pPr marL="342900" indent="-342900" algn="l">
              <a:lnSpc>
                <a:spcPts val="1750"/>
              </a:lnSpc>
              <a:buSzPct val="100000"/>
              <a:buChar char="•"/>
            </a:pPr>
            <a:r>
              <a:rPr lang="en-US" sz="1100" dirty="0">
                <a:solidFill>
                  <a:srgbClr val="3C3939"/>
                </a:solidFill>
                <a:latin typeface="Roboto" pitchFamily="34" charset="0"/>
                <a:ea typeface="Roboto" pitchFamily="34" charset="-122"/>
                <a:cs typeface="Roboto" pitchFamily="34" charset="-120"/>
              </a:rPr>
              <a:t>R-CNN</a:t>
            </a:r>
            <a:endParaRPr lang="en-US" sz="1100" dirty="0"/>
          </a:p>
          <a:p>
            <a:pPr marL="342900" indent="-342900" algn="l">
              <a:lnSpc>
                <a:spcPts val="1750"/>
              </a:lnSpc>
              <a:buSzPct val="100000"/>
              <a:buChar char="•"/>
            </a:pPr>
            <a:r>
              <a:rPr lang="en-US" sz="1100" dirty="0">
                <a:solidFill>
                  <a:srgbClr val="3C3939"/>
                </a:solidFill>
                <a:latin typeface="Roboto" pitchFamily="34" charset="0"/>
                <a:ea typeface="Roboto" pitchFamily="34" charset="-122"/>
                <a:cs typeface="Roboto" pitchFamily="34" charset="-120"/>
              </a:rPr>
              <a:t>Fast R-CNN</a:t>
            </a:r>
            <a:endParaRPr lang="en-US" sz="1100" dirty="0"/>
          </a:p>
          <a:p>
            <a:pPr marL="342900" indent="-342900" algn="l">
              <a:lnSpc>
                <a:spcPts val="1750"/>
              </a:lnSpc>
              <a:buSzPct val="100000"/>
              <a:buChar char="•"/>
            </a:pPr>
            <a:r>
              <a:rPr lang="en-US" sz="1100" dirty="0">
                <a:solidFill>
                  <a:srgbClr val="3C3939"/>
                </a:solidFill>
                <a:latin typeface="Roboto" pitchFamily="34" charset="0"/>
                <a:ea typeface="Roboto" pitchFamily="34" charset="-122"/>
                <a:cs typeface="Roboto" pitchFamily="34" charset="-120"/>
              </a:rPr>
              <a:t>Faster R-CNN</a:t>
            </a:r>
            <a:endParaRPr lang="en-US" sz="1100" dirty="0"/>
          </a:p>
        </p:txBody>
      </p:sp>
      <p:sp>
        <p:nvSpPr>
          <p:cNvPr id="8" name="Text 6"/>
          <p:cNvSpPr/>
          <p:nvPr/>
        </p:nvSpPr>
        <p:spPr>
          <a:xfrm>
            <a:off x="496119" y="3741465"/>
            <a:ext cx="3902943" cy="226814"/>
          </a:xfrm>
          <a:prstGeom prst="rect">
            <a:avLst/>
          </a:prstGeom>
          <a:noFill/>
          <a:ln/>
        </p:spPr>
        <p:txBody>
          <a:bodyPr wrap="none" lIns="0" tIns="0" rIns="0" bIns="0" rtlCol="0" anchor="t"/>
          <a:lstStyle/>
          <a:p>
            <a:pPr marL="0" indent="0" algn="l">
              <a:lnSpc>
                <a:spcPts val="1750"/>
              </a:lnSpc>
              <a:buNone/>
            </a:pPr>
            <a:r>
              <a:rPr lang="en-US" sz="1100" b="1" dirty="0">
                <a:solidFill>
                  <a:srgbClr val="3C3939"/>
                </a:solidFill>
                <a:latin typeface="Roboto" pitchFamily="34" charset="0"/>
                <a:ea typeface="Roboto" pitchFamily="34" charset="-122"/>
                <a:cs typeface="Roboto" pitchFamily="34" charset="-120"/>
              </a:rPr>
              <a:t>Avantajı:</a:t>
            </a:r>
            <a:r>
              <a:rPr lang="en-US" sz="1100" dirty="0">
                <a:solidFill>
                  <a:srgbClr val="3C3939"/>
                </a:solidFill>
                <a:latin typeface="Roboto" pitchFamily="34" charset="0"/>
                <a:ea typeface="Roboto" pitchFamily="34" charset="-122"/>
                <a:cs typeface="Roboto" pitchFamily="34" charset="-120"/>
              </a:rPr>
              <a:t> yüksek doğruluk</a:t>
            </a:r>
            <a:endParaRPr lang="en-US" sz="1100" dirty="0"/>
          </a:p>
        </p:txBody>
      </p:sp>
      <p:sp>
        <p:nvSpPr>
          <p:cNvPr id="9" name="Text 7"/>
          <p:cNvSpPr/>
          <p:nvPr/>
        </p:nvSpPr>
        <p:spPr>
          <a:xfrm>
            <a:off x="496119" y="4095824"/>
            <a:ext cx="3902943" cy="226814"/>
          </a:xfrm>
          <a:prstGeom prst="rect">
            <a:avLst/>
          </a:prstGeom>
          <a:noFill/>
          <a:ln/>
        </p:spPr>
        <p:txBody>
          <a:bodyPr wrap="none" lIns="0" tIns="0" rIns="0" bIns="0" rtlCol="0" anchor="t"/>
          <a:lstStyle/>
          <a:p>
            <a:pPr marL="0" indent="0" algn="l">
              <a:lnSpc>
                <a:spcPts val="1750"/>
              </a:lnSpc>
              <a:buNone/>
            </a:pPr>
            <a:r>
              <a:rPr lang="en-US" sz="1100" b="1" dirty="0">
                <a:solidFill>
                  <a:srgbClr val="3C3939"/>
                </a:solidFill>
                <a:latin typeface="Roboto" pitchFamily="34" charset="0"/>
                <a:ea typeface="Roboto" pitchFamily="34" charset="-122"/>
                <a:cs typeface="Roboto" pitchFamily="34" charset="-120"/>
              </a:rPr>
              <a:t>Dezavantajı:</a:t>
            </a:r>
            <a:r>
              <a:rPr lang="en-US" sz="1100" dirty="0">
                <a:solidFill>
                  <a:srgbClr val="3C3939"/>
                </a:solidFill>
                <a:latin typeface="Roboto" pitchFamily="34" charset="0"/>
                <a:ea typeface="Roboto" pitchFamily="34" charset="-122"/>
                <a:cs typeface="Roboto" pitchFamily="34" charset="-120"/>
              </a:rPr>
              <a:t> düşük hız</a:t>
            </a:r>
            <a:endParaRPr lang="en-US" sz="1100" dirty="0"/>
          </a:p>
        </p:txBody>
      </p:sp>
      <p:pic>
        <p:nvPicPr>
          <p:cNvPr id="10" name="Image 0" descr="preencoded.png"/>
          <p:cNvPicPr>
            <a:picLocks noChangeAspect="1"/>
          </p:cNvPicPr>
          <p:nvPr/>
        </p:nvPicPr>
        <p:blipFill>
          <a:blip r:embed="rId3"/>
          <a:stretch>
            <a:fillRect/>
          </a:stretch>
        </p:blipFill>
        <p:spPr>
          <a:xfrm>
            <a:off x="4749701" y="1425773"/>
            <a:ext cx="3902943" cy="2947467"/>
          </a:xfrm>
          <a:prstGeom prst="rect">
            <a:avLst/>
          </a:prstGeom>
        </p:spPr>
      </p:pic>
      <p:pic>
        <p:nvPicPr>
          <p:cNvPr id="12" name="Resim 11">
            <a:extLst>
              <a:ext uri="{FF2B5EF4-FFF2-40B4-BE49-F238E27FC236}">
                <a16:creationId xmlns:a16="http://schemas.microsoft.com/office/drawing/2014/main" id="{A39E3962-568E-E425-0162-C902A79ACDEE}"/>
              </a:ext>
            </a:extLst>
          </p:cNvPr>
          <p:cNvPicPr>
            <a:picLocks noChangeAspect="1"/>
          </p:cNvPicPr>
          <p:nvPr/>
        </p:nvPicPr>
        <p:blipFill>
          <a:blip r:embed="rId4"/>
          <a:stretch>
            <a:fillRect/>
          </a:stretch>
        </p:blipFill>
        <p:spPr>
          <a:xfrm>
            <a:off x="7210425" y="4698423"/>
            <a:ext cx="1933575" cy="4191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496119" y="471934"/>
            <a:ext cx="5547866" cy="442987"/>
          </a:xfrm>
          <a:prstGeom prst="rect">
            <a:avLst/>
          </a:prstGeom>
          <a:noFill/>
          <a:ln/>
        </p:spPr>
        <p:txBody>
          <a:bodyPr wrap="none" lIns="0" tIns="0" rIns="0" bIns="0" rtlCol="0" anchor="t"/>
          <a:lstStyle/>
          <a:p>
            <a:pPr marL="0" indent="0" algn="l">
              <a:lnSpc>
                <a:spcPts val="3450"/>
              </a:lnSpc>
              <a:buNone/>
            </a:pPr>
            <a:r>
              <a:rPr lang="en-US" sz="2750" dirty="0">
                <a:solidFill>
                  <a:srgbClr val="1B1B27"/>
                </a:solidFill>
                <a:latin typeface="Raleway" pitchFamily="34" charset="0"/>
                <a:ea typeface="Raleway" pitchFamily="34" charset="-122"/>
                <a:cs typeface="Raleway" pitchFamily="34" charset="-120"/>
              </a:rPr>
              <a:t>Tek Aşamalı Modeller (One-Stage)</a:t>
            </a:r>
            <a:endParaRPr lang="en-US" sz="2750" dirty="0"/>
          </a:p>
        </p:txBody>
      </p:sp>
      <p:sp>
        <p:nvSpPr>
          <p:cNvPr id="3" name="Text 1"/>
          <p:cNvSpPr/>
          <p:nvPr/>
        </p:nvSpPr>
        <p:spPr>
          <a:xfrm>
            <a:off x="496119" y="1255068"/>
            <a:ext cx="2968154" cy="453628"/>
          </a:xfrm>
          <a:prstGeom prst="rect">
            <a:avLst/>
          </a:prstGeom>
          <a:noFill/>
          <a:ln/>
        </p:spPr>
        <p:txBody>
          <a:bodyPr wrap="square" lIns="0" tIns="0" rIns="0" bIns="0" rtlCol="0" anchor="t"/>
          <a:lstStyle/>
          <a:p>
            <a:pPr marL="0" indent="0" algn="l">
              <a:lnSpc>
                <a:spcPts val="1750"/>
              </a:lnSpc>
              <a:buNone/>
            </a:pPr>
            <a:r>
              <a:rPr lang="en-US" sz="1100" dirty="0">
                <a:solidFill>
                  <a:srgbClr val="3C3939"/>
                </a:solidFill>
                <a:latin typeface="Roboto" pitchFamily="34" charset="0"/>
                <a:ea typeface="Roboto" pitchFamily="34" charset="-122"/>
                <a:cs typeface="Roboto" pitchFamily="34" charset="-120"/>
              </a:rPr>
              <a:t>One-stage modeller tek adımda nesne tespiti yapar.</a:t>
            </a:r>
            <a:endParaRPr lang="en-US" sz="1100" dirty="0"/>
          </a:p>
        </p:txBody>
      </p:sp>
      <p:sp>
        <p:nvSpPr>
          <p:cNvPr id="4" name="Text 2"/>
          <p:cNvSpPr/>
          <p:nvPr/>
        </p:nvSpPr>
        <p:spPr>
          <a:xfrm>
            <a:off x="496119" y="1850454"/>
            <a:ext cx="1772022" cy="221456"/>
          </a:xfrm>
          <a:prstGeom prst="rect">
            <a:avLst/>
          </a:prstGeom>
          <a:noFill/>
          <a:ln/>
        </p:spPr>
        <p:txBody>
          <a:bodyPr wrap="none" lIns="0" tIns="0" rIns="0" bIns="0" rtlCol="0" anchor="t"/>
          <a:lstStyle/>
          <a:p>
            <a:pPr marL="0" indent="0" algn="l">
              <a:lnSpc>
                <a:spcPts val="1700"/>
              </a:lnSpc>
              <a:buNone/>
            </a:pPr>
            <a:r>
              <a:rPr lang="en-US" sz="1350" dirty="0">
                <a:solidFill>
                  <a:srgbClr val="1B1B27"/>
                </a:solidFill>
                <a:latin typeface="Raleway" pitchFamily="34" charset="0"/>
                <a:ea typeface="Raleway" pitchFamily="34" charset="-122"/>
                <a:cs typeface="Raleway" pitchFamily="34" charset="-120"/>
              </a:rPr>
              <a:t>Örnek modeller:</a:t>
            </a:r>
            <a:endParaRPr lang="en-US" sz="1350" dirty="0"/>
          </a:p>
        </p:txBody>
      </p:sp>
      <p:sp>
        <p:nvSpPr>
          <p:cNvPr id="5" name="Text 3"/>
          <p:cNvSpPr/>
          <p:nvPr/>
        </p:nvSpPr>
        <p:spPr>
          <a:xfrm>
            <a:off x="496119" y="2213670"/>
            <a:ext cx="2968154" cy="779562"/>
          </a:xfrm>
          <a:prstGeom prst="rect">
            <a:avLst/>
          </a:prstGeom>
          <a:noFill/>
          <a:ln/>
        </p:spPr>
        <p:txBody>
          <a:bodyPr wrap="square" lIns="0" tIns="0" rIns="0" bIns="0" rtlCol="0" anchor="t"/>
          <a:lstStyle/>
          <a:p>
            <a:pPr marL="342900" indent="-342900" algn="l">
              <a:lnSpc>
                <a:spcPts val="1750"/>
              </a:lnSpc>
              <a:buSzPct val="100000"/>
              <a:buChar char="•"/>
            </a:pPr>
            <a:r>
              <a:rPr lang="en-US" sz="1100" dirty="0">
                <a:solidFill>
                  <a:srgbClr val="3C3939"/>
                </a:solidFill>
                <a:latin typeface="Roboto" pitchFamily="34" charset="0"/>
                <a:ea typeface="Roboto" pitchFamily="34" charset="-122"/>
                <a:cs typeface="Roboto" pitchFamily="34" charset="-120"/>
              </a:rPr>
              <a:t>YOLO</a:t>
            </a:r>
            <a:endParaRPr lang="en-US" sz="1100" dirty="0"/>
          </a:p>
          <a:p>
            <a:pPr marL="342900" indent="-342900" algn="l">
              <a:lnSpc>
                <a:spcPts val="1750"/>
              </a:lnSpc>
              <a:buSzPct val="100000"/>
              <a:buChar char="•"/>
            </a:pPr>
            <a:r>
              <a:rPr lang="en-US" sz="1100" dirty="0">
                <a:solidFill>
                  <a:srgbClr val="3C3939"/>
                </a:solidFill>
                <a:latin typeface="Roboto" pitchFamily="34" charset="0"/>
                <a:ea typeface="Roboto" pitchFamily="34" charset="-122"/>
                <a:cs typeface="Roboto" pitchFamily="34" charset="-120"/>
              </a:rPr>
              <a:t>SSD</a:t>
            </a:r>
            <a:endParaRPr lang="en-US" sz="1100" dirty="0"/>
          </a:p>
          <a:p>
            <a:pPr marL="342900" indent="-342900" algn="l">
              <a:lnSpc>
                <a:spcPts val="1750"/>
              </a:lnSpc>
              <a:buSzPct val="100000"/>
              <a:buChar char="•"/>
            </a:pPr>
            <a:r>
              <a:rPr lang="en-US" sz="1100" dirty="0">
                <a:solidFill>
                  <a:srgbClr val="3C3939"/>
                </a:solidFill>
                <a:latin typeface="Roboto" pitchFamily="34" charset="0"/>
                <a:ea typeface="Roboto" pitchFamily="34" charset="-122"/>
                <a:cs typeface="Roboto" pitchFamily="34" charset="-120"/>
              </a:rPr>
              <a:t>RetinaNet</a:t>
            </a:r>
            <a:endParaRPr lang="en-US" sz="1100" dirty="0"/>
          </a:p>
        </p:txBody>
      </p:sp>
      <p:sp>
        <p:nvSpPr>
          <p:cNvPr id="6" name="Text 4"/>
          <p:cNvSpPr/>
          <p:nvPr/>
        </p:nvSpPr>
        <p:spPr>
          <a:xfrm>
            <a:off x="496119" y="3134990"/>
            <a:ext cx="1772022" cy="221456"/>
          </a:xfrm>
          <a:prstGeom prst="rect">
            <a:avLst/>
          </a:prstGeom>
          <a:noFill/>
          <a:ln/>
        </p:spPr>
        <p:txBody>
          <a:bodyPr wrap="none" lIns="0" tIns="0" rIns="0" bIns="0" rtlCol="0" anchor="t"/>
          <a:lstStyle/>
          <a:p>
            <a:pPr marL="0" indent="0" algn="l">
              <a:lnSpc>
                <a:spcPts val="1700"/>
              </a:lnSpc>
              <a:buNone/>
            </a:pPr>
            <a:r>
              <a:rPr lang="en-US" sz="1350" dirty="0">
                <a:solidFill>
                  <a:srgbClr val="1B1B27"/>
                </a:solidFill>
                <a:latin typeface="Raleway" pitchFamily="34" charset="0"/>
                <a:ea typeface="Raleway" pitchFamily="34" charset="-122"/>
                <a:cs typeface="Raleway" pitchFamily="34" charset="-120"/>
              </a:rPr>
              <a:t>Avantajı:</a:t>
            </a:r>
            <a:endParaRPr lang="en-US" sz="1350" dirty="0"/>
          </a:p>
        </p:txBody>
      </p:sp>
      <p:sp>
        <p:nvSpPr>
          <p:cNvPr id="7" name="Text 5"/>
          <p:cNvSpPr/>
          <p:nvPr/>
        </p:nvSpPr>
        <p:spPr>
          <a:xfrm>
            <a:off x="496119" y="3498205"/>
            <a:ext cx="2968154" cy="503188"/>
          </a:xfrm>
          <a:prstGeom prst="rect">
            <a:avLst/>
          </a:prstGeom>
          <a:noFill/>
          <a:ln/>
        </p:spPr>
        <p:txBody>
          <a:bodyPr wrap="square" lIns="0" tIns="0" rIns="0" bIns="0" rtlCol="0" anchor="t"/>
          <a:lstStyle/>
          <a:p>
            <a:pPr marL="342900" indent="-342900" algn="l">
              <a:lnSpc>
                <a:spcPts val="1750"/>
              </a:lnSpc>
              <a:buSzPct val="100000"/>
              <a:buChar char="•"/>
            </a:pPr>
            <a:r>
              <a:rPr lang="en-US" sz="1100" dirty="0">
                <a:solidFill>
                  <a:srgbClr val="3C3939"/>
                </a:solidFill>
                <a:latin typeface="Roboto" pitchFamily="34" charset="0"/>
                <a:ea typeface="Roboto" pitchFamily="34" charset="-122"/>
                <a:cs typeface="Roboto" pitchFamily="34" charset="-120"/>
              </a:rPr>
              <a:t>Yüksek hız</a:t>
            </a:r>
            <a:endParaRPr lang="en-US" sz="1100" dirty="0"/>
          </a:p>
          <a:p>
            <a:pPr marL="342900" indent="-342900" algn="l">
              <a:lnSpc>
                <a:spcPts val="1750"/>
              </a:lnSpc>
              <a:buSzPct val="100000"/>
              <a:buChar char="•"/>
            </a:pPr>
            <a:r>
              <a:rPr lang="en-US" sz="1100" dirty="0">
                <a:solidFill>
                  <a:srgbClr val="3C3939"/>
                </a:solidFill>
                <a:latin typeface="Roboto" pitchFamily="34" charset="0"/>
                <a:ea typeface="Roboto" pitchFamily="34" charset="-122"/>
                <a:cs typeface="Roboto" pitchFamily="34" charset="-120"/>
              </a:rPr>
              <a:t>Gerçek zamanlı çalışma</a:t>
            </a:r>
            <a:endParaRPr lang="en-US" sz="1100" dirty="0"/>
          </a:p>
        </p:txBody>
      </p:sp>
      <p:sp>
        <p:nvSpPr>
          <p:cNvPr id="8" name="Text 6"/>
          <p:cNvSpPr/>
          <p:nvPr/>
        </p:nvSpPr>
        <p:spPr>
          <a:xfrm>
            <a:off x="496119" y="4128939"/>
            <a:ext cx="2968154" cy="226814"/>
          </a:xfrm>
          <a:prstGeom prst="rect">
            <a:avLst/>
          </a:prstGeom>
          <a:noFill/>
          <a:ln/>
        </p:spPr>
        <p:txBody>
          <a:bodyPr wrap="none" lIns="0" tIns="0" rIns="0" bIns="0" rtlCol="0" anchor="t"/>
          <a:lstStyle/>
          <a:p>
            <a:pPr marL="0" indent="0" algn="l">
              <a:lnSpc>
                <a:spcPts val="1750"/>
              </a:lnSpc>
              <a:buNone/>
            </a:pPr>
            <a:r>
              <a:rPr lang="en-US" sz="1100" dirty="0">
                <a:solidFill>
                  <a:srgbClr val="3C3939"/>
                </a:solidFill>
                <a:latin typeface="Roboto" pitchFamily="34" charset="0"/>
                <a:ea typeface="Roboto" pitchFamily="34" charset="-122"/>
                <a:cs typeface="Roboto" pitchFamily="34" charset="-120"/>
              </a:rPr>
              <a:t>Bu nedenle drone sistemlerinde sık tercih edilir.</a:t>
            </a:r>
            <a:endParaRPr lang="en-US" sz="1100" dirty="0"/>
          </a:p>
        </p:txBody>
      </p:sp>
      <p:pic>
        <p:nvPicPr>
          <p:cNvPr id="9" name="Image 0" descr="preencoded.png"/>
          <p:cNvPicPr>
            <a:picLocks noChangeAspect="1"/>
          </p:cNvPicPr>
          <p:nvPr/>
        </p:nvPicPr>
        <p:blipFill>
          <a:blip r:embed="rId3"/>
          <a:stretch>
            <a:fillRect/>
          </a:stretch>
        </p:blipFill>
        <p:spPr>
          <a:xfrm>
            <a:off x="3814911" y="1286991"/>
            <a:ext cx="4837658" cy="3225105"/>
          </a:xfrm>
          <a:prstGeom prst="rect">
            <a:avLst/>
          </a:prstGeom>
        </p:spPr>
      </p:pic>
      <p:pic>
        <p:nvPicPr>
          <p:cNvPr id="11" name="Resim 10">
            <a:extLst>
              <a:ext uri="{FF2B5EF4-FFF2-40B4-BE49-F238E27FC236}">
                <a16:creationId xmlns:a16="http://schemas.microsoft.com/office/drawing/2014/main" id="{39A9833E-15D2-C4F9-5BB1-7CE68735B397}"/>
              </a:ext>
            </a:extLst>
          </p:cNvPr>
          <p:cNvPicPr>
            <a:picLocks noChangeAspect="1"/>
          </p:cNvPicPr>
          <p:nvPr/>
        </p:nvPicPr>
        <p:blipFill>
          <a:blip r:embed="rId4"/>
          <a:stretch>
            <a:fillRect/>
          </a:stretch>
        </p:blipFill>
        <p:spPr>
          <a:xfrm>
            <a:off x="7210425" y="4674616"/>
            <a:ext cx="1933575" cy="4191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480640" y="386730"/>
            <a:ext cx="4394597" cy="429146"/>
          </a:xfrm>
          <a:prstGeom prst="rect">
            <a:avLst/>
          </a:prstGeom>
          <a:noFill/>
          <a:ln/>
        </p:spPr>
        <p:txBody>
          <a:bodyPr wrap="none" lIns="0" tIns="0" rIns="0" bIns="0" rtlCol="0" anchor="t"/>
          <a:lstStyle/>
          <a:p>
            <a:pPr marL="0" indent="0" algn="l">
              <a:lnSpc>
                <a:spcPts val="3350"/>
              </a:lnSpc>
              <a:buNone/>
            </a:pPr>
            <a:r>
              <a:rPr lang="en-US" sz="2700" dirty="0">
                <a:solidFill>
                  <a:srgbClr val="1B1B27"/>
                </a:solidFill>
                <a:latin typeface="Raleway" pitchFamily="34" charset="0"/>
                <a:ea typeface="Raleway" pitchFamily="34" charset="-122"/>
                <a:cs typeface="Raleway" pitchFamily="34" charset="-120"/>
              </a:rPr>
              <a:t>YOLO (You Only Look Once)</a:t>
            </a:r>
            <a:endParaRPr lang="en-US" sz="2700" dirty="0"/>
          </a:p>
        </p:txBody>
      </p:sp>
      <p:sp>
        <p:nvSpPr>
          <p:cNvPr id="3" name="Text 1"/>
          <p:cNvSpPr/>
          <p:nvPr/>
        </p:nvSpPr>
        <p:spPr>
          <a:xfrm>
            <a:off x="480640" y="1081906"/>
            <a:ext cx="8182719" cy="432643"/>
          </a:xfrm>
          <a:prstGeom prst="rect">
            <a:avLst/>
          </a:prstGeom>
          <a:noFill/>
          <a:ln/>
        </p:spPr>
        <p:txBody>
          <a:bodyPr wrap="square" lIns="0" tIns="0" rIns="0" bIns="0" rtlCol="0" anchor="t"/>
          <a:lstStyle/>
          <a:p>
            <a:pPr marL="0" indent="0" algn="l">
              <a:lnSpc>
                <a:spcPts val="1700"/>
              </a:lnSpc>
              <a:buNone/>
            </a:pPr>
            <a:r>
              <a:rPr lang="en-US" sz="1050" dirty="0">
                <a:solidFill>
                  <a:srgbClr val="3C3939"/>
                </a:solidFill>
                <a:latin typeface="Roboto" pitchFamily="34" charset="0"/>
                <a:ea typeface="Roboto" pitchFamily="34" charset="-122"/>
                <a:cs typeface="Roboto" pitchFamily="34" charset="-120"/>
              </a:rPr>
              <a:t>YOLO, tek aşamalı (one-stage) nesne tespit modellerinin en bilinen ve en yaygın kullanılanıdır. Görüntüyü tek bir ağ geçişinde analiz ederek nesneleri ve konumlarını yüksek hızda belirler, bu da onu gerçek zamanlı uygulamalar için vazgeçilmez kılar.</a:t>
            </a:r>
            <a:endParaRPr lang="en-US" sz="1050" dirty="0"/>
          </a:p>
        </p:txBody>
      </p:sp>
      <p:pic>
        <p:nvPicPr>
          <p:cNvPr id="4" name="Image 0" descr="preencoded.png"/>
          <p:cNvPicPr>
            <a:picLocks noChangeAspect="1"/>
          </p:cNvPicPr>
          <p:nvPr/>
        </p:nvPicPr>
        <p:blipFill>
          <a:blip r:embed="rId3"/>
          <a:stretch>
            <a:fillRect/>
          </a:stretch>
        </p:blipFill>
        <p:spPr>
          <a:xfrm>
            <a:off x="480640" y="2116187"/>
            <a:ext cx="3923854" cy="2188518"/>
          </a:xfrm>
          <a:prstGeom prst="rect">
            <a:avLst/>
          </a:prstGeom>
        </p:spPr>
      </p:pic>
      <p:sp>
        <p:nvSpPr>
          <p:cNvPr id="5" name="Text 2"/>
          <p:cNvSpPr/>
          <p:nvPr/>
        </p:nvSpPr>
        <p:spPr>
          <a:xfrm>
            <a:off x="4744269" y="1797174"/>
            <a:ext cx="1716658" cy="214536"/>
          </a:xfrm>
          <a:prstGeom prst="rect">
            <a:avLst/>
          </a:prstGeom>
          <a:noFill/>
          <a:ln/>
        </p:spPr>
        <p:txBody>
          <a:bodyPr wrap="none" lIns="0" tIns="0" rIns="0" bIns="0" rtlCol="0" anchor="t"/>
          <a:lstStyle/>
          <a:p>
            <a:pPr marL="0" indent="0" algn="l">
              <a:lnSpc>
                <a:spcPts val="1650"/>
              </a:lnSpc>
              <a:buNone/>
            </a:pPr>
            <a:r>
              <a:rPr lang="en-US" sz="1350" dirty="0">
                <a:solidFill>
                  <a:srgbClr val="1B1B27"/>
                </a:solidFill>
                <a:latin typeface="Raleway" pitchFamily="34" charset="0"/>
                <a:ea typeface="Raleway" pitchFamily="34" charset="-122"/>
                <a:cs typeface="Raleway" pitchFamily="34" charset="-120"/>
              </a:rPr>
              <a:t>Temel Özellikleri</a:t>
            </a:r>
            <a:endParaRPr lang="en-US" sz="1350" dirty="0"/>
          </a:p>
        </p:txBody>
      </p:sp>
      <p:sp>
        <p:nvSpPr>
          <p:cNvPr id="6" name="Text 3"/>
          <p:cNvSpPr/>
          <p:nvPr/>
        </p:nvSpPr>
        <p:spPr>
          <a:xfrm>
            <a:off x="4744269" y="2144688"/>
            <a:ext cx="3923854" cy="2565574"/>
          </a:xfrm>
          <a:prstGeom prst="rect">
            <a:avLst/>
          </a:prstGeom>
          <a:noFill/>
          <a:ln/>
        </p:spPr>
        <p:txBody>
          <a:bodyPr wrap="square" lIns="0" tIns="0" rIns="0" bIns="0" rtlCol="0" anchor="t"/>
          <a:lstStyle/>
          <a:p>
            <a:pPr marL="342900" indent="-342900" algn="l">
              <a:lnSpc>
                <a:spcPts val="1700"/>
              </a:lnSpc>
              <a:buSzPct val="100000"/>
              <a:buChar char="•"/>
            </a:pPr>
            <a:r>
              <a:rPr lang="en-US" sz="1050" b="1" dirty="0">
                <a:solidFill>
                  <a:srgbClr val="3C3939"/>
                </a:solidFill>
                <a:latin typeface="Roboto" pitchFamily="34" charset="0"/>
                <a:ea typeface="Roboto" pitchFamily="34" charset="-122"/>
                <a:cs typeface="Roboto" pitchFamily="34" charset="-120"/>
              </a:rPr>
              <a:t>Tek Geçişli Mimari:</a:t>
            </a:r>
            <a:r>
              <a:rPr lang="en-US" sz="1050" dirty="0">
                <a:solidFill>
                  <a:srgbClr val="3C3939"/>
                </a:solidFill>
                <a:latin typeface="Roboto" pitchFamily="34" charset="0"/>
                <a:ea typeface="Roboto" pitchFamily="34" charset="-122"/>
                <a:cs typeface="Roboto" pitchFamily="34" charset="-120"/>
              </a:rPr>
              <a:t> Görüntü üzerinde aynı anda hem nesne sınıflandırması hem de konumlandırması yapar.</a:t>
            </a:r>
            <a:endParaRPr lang="en-US" sz="1050" dirty="0"/>
          </a:p>
          <a:p>
            <a:pPr marL="342900" indent="-342900" algn="l">
              <a:lnSpc>
                <a:spcPts val="1700"/>
              </a:lnSpc>
              <a:buSzPct val="100000"/>
              <a:buChar char="•"/>
            </a:pPr>
            <a:r>
              <a:rPr lang="en-US" sz="1050" b="1" dirty="0">
                <a:solidFill>
                  <a:srgbClr val="3C3939"/>
                </a:solidFill>
                <a:latin typeface="Roboto" pitchFamily="34" charset="0"/>
                <a:ea typeface="Roboto" pitchFamily="34" charset="-122"/>
                <a:cs typeface="Roboto" pitchFamily="34" charset="-120"/>
              </a:rPr>
              <a:t>Izgara Sistemi:</a:t>
            </a:r>
            <a:r>
              <a:rPr lang="en-US" sz="1050" dirty="0">
                <a:solidFill>
                  <a:srgbClr val="3C3939"/>
                </a:solidFill>
                <a:latin typeface="Roboto" pitchFamily="34" charset="0"/>
                <a:ea typeface="Roboto" pitchFamily="34" charset="-122"/>
                <a:cs typeface="Roboto" pitchFamily="34" charset="-120"/>
              </a:rPr>
              <a:t> Görüntüyü bir ızgara sistemine bölerek her bir hücrede nesne tespiti gerçekleştirir.</a:t>
            </a:r>
            <a:endParaRPr lang="en-US" sz="1050" dirty="0"/>
          </a:p>
          <a:p>
            <a:pPr marL="342900" indent="-342900" algn="l">
              <a:lnSpc>
                <a:spcPts val="1700"/>
              </a:lnSpc>
              <a:buSzPct val="100000"/>
              <a:buChar char="•"/>
            </a:pPr>
            <a:r>
              <a:rPr lang="en-US" sz="1050" b="1" dirty="0">
                <a:solidFill>
                  <a:srgbClr val="3C3939"/>
                </a:solidFill>
                <a:latin typeface="Roboto" pitchFamily="34" charset="0"/>
                <a:ea typeface="Roboto" pitchFamily="34" charset="-122"/>
                <a:cs typeface="Roboto" pitchFamily="34" charset="-120"/>
              </a:rPr>
              <a:t>Gerçek Zamanlı Performans:</a:t>
            </a:r>
            <a:r>
              <a:rPr lang="en-US" sz="1050" dirty="0">
                <a:solidFill>
                  <a:srgbClr val="3C3939"/>
                </a:solidFill>
                <a:latin typeface="Roboto" pitchFamily="34" charset="0"/>
                <a:ea typeface="Roboto" pitchFamily="34" charset="-122"/>
                <a:cs typeface="Roboto" pitchFamily="34" charset="-120"/>
              </a:rPr>
              <a:t> Yüksek işlem hızı sayesinde canlı video akışları ve drone görüntüleri gibi uygulamalarda anlık tespit sağlar.</a:t>
            </a:r>
            <a:endParaRPr lang="en-US" sz="1050" dirty="0"/>
          </a:p>
          <a:p>
            <a:pPr marL="342900" indent="-342900" algn="l">
              <a:lnSpc>
                <a:spcPts val="1700"/>
              </a:lnSpc>
              <a:buSzPct val="100000"/>
              <a:buChar char="•"/>
            </a:pPr>
            <a:r>
              <a:rPr lang="en-US" sz="1050" b="1" dirty="0">
                <a:solidFill>
                  <a:srgbClr val="3C3939"/>
                </a:solidFill>
                <a:latin typeface="Roboto" pitchFamily="34" charset="0"/>
                <a:ea typeface="Roboto" pitchFamily="34" charset="-122"/>
                <a:cs typeface="Roboto" pitchFamily="34" charset="-120"/>
              </a:rPr>
              <a:t>Yüksek Verimlilik:</a:t>
            </a:r>
            <a:r>
              <a:rPr lang="en-US" sz="1050" dirty="0">
                <a:solidFill>
                  <a:srgbClr val="3C3939"/>
                </a:solidFill>
                <a:latin typeface="Roboto" pitchFamily="34" charset="0"/>
                <a:ea typeface="Roboto" pitchFamily="34" charset="-122"/>
                <a:cs typeface="Roboto" pitchFamily="34" charset="-120"/>
              </a:rPr>
              <a:t> Düşük gecikme süresi ile hızlı karar verme gerektiren senaryolarda tercih edilir.</a:t>
            </a:r>
            <a:endParaRPr lang="en-US" sz="1050" dirty="0"/>
          </a:p>
          <a:p>
            <a:pPr marL="342900" indent="-342900" algn="l">
              <a:lnSpc>
                <a:spcPts val="1700"/>
              </a:lnSpc>
              <a:buSzPct val="100000"/>
              <a:buChar char="•"/>
            </a:pPr>
            <a:r>
              <a:rPr lang="en-US" sz="1050" b="1" dirty="0">
                <a:solidFill>
                  <a:srgbClr val="3C3939"/>
                </a:solidFill>
                <a:latin typeface="Roboto" pitchFamily="34" charset="0"/>
                <a:ea typeface="Roboto" pitchFamily="34" charset="-122"/>
                <a:cs typeface="Roboto" pitchFamily="34" charset="-120"/>
              </a:rPr>
              <a:t>Sürekli Gelişim:</a:t>
            </a:r>
            <a:r>
              <a:rPr lang="en-US" sz="1050" dirty="0">
                <a:solidFill>
                  <a:srgbClr val="3C3939"/>
                </a:solidFill>
                <a:latin typeface="Roboto" pitchFamily="34" charset="0"/>
                <a:ea typeface="Roboto" pitchFamily="34" charset="-122"/>
                <a:cs typeface="Roboto" pitchFamily="34" charset="-120"/>
              </a:rPr>
              <a:t> YOLOv1'den başlayarak YOLOv12  gibi birçok yeni ve daha gelişmiş versiyonu bulunmaktadır.</a:t>
            </a:r>
            <a:endParaRPr lang="en-US" sz="1050" dirty="0"/>
          </a:p>
        </p:txBody>
      </p:sp>
      <p:pic>
        <p:nvPicPr>
          <p:cNvPr id="8" name="Resim 7">
            <a:extLst>
              <a:ext uri="{FF2B5EF4-FFF2-40B4-BE49-F238E27FC236}">
                <a16:creationId xmlns:a16="http://schemas.microsoft.com/office/drawing/2014/main" id="{4EAFBABF-A41A-B9A0-A304-A64BA7A08065}"/>
              </a:ext>
            </a:extLst>
          </p:cNvPr>
          <p:cNvPicPr>
            <a:picLocks noChangeAspect="1"/>
          </p:cNvPicPr>
          <p:nvPr/>
        </p:nvPicPr>
        <p:blipFill>
          <a:blip r:embed="rId4"/>
          <a:stretch>
            <a:fillRect/>
          </a:stretch>
        </p:blipFill>
        <p:spPr>
          <a:xfrm>
            <a:off x="7168861" y="4663503"/>
            <a:ext cx="1933575" cy="4191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80</TotalTime>
  <Words>1421</Words>
  <Application>Microsoft Office PowerPoint</Application>
  <PresentationFormat>Ekran Gösterisi (16:9)</PresentationFormat>
  <Paragraphs>208</Paragraphs>
  <Slides>16</Slides>
  <Notes>16</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16</vt:i4>
      </vt:variant>
    </vt:vector>
  </HeadingPairs>
  <TitlesOfParts>
    <vt:vector size="20" baseType="lpstr">
      <vt:lpstr>Raleway</vt:lpstr>
      <vt:lpstr>Arial</vt:lpstr>
      <vt:lpstr>Roboto</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Serdar Arici</cp:lastModifiedBy>
  <cp:revision>2</cp:revision>
  <dcterms:created xsi:type="dcterms:W3CDTF">2026-05-06T21:21:04Z</dcterms:created>
  <dcterms:modified xsi:type="dcterms:W3CDTF">2026-05-06T23:36:50Z</dcterms:modified>
</cp:coreProperties>
</file>