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6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mAP@0.5</c:v>
                </c:pt>
              </c:strCache>
            </c:strRef>
          </c:tx>
          <c:spPr>
            <a:solidFill>
              <a:srgbClr val="0891B2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EF9-4E49-8131-3A63ACF67C6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EF9-4E49-8131-3A63ACF67C6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EF9-4E49-8131-3A63ACF67C6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EF9-4E49-8131-3A63ACF67C64}"/>
              </c:ext>
            </c:extLst>
          </c:dPt>
          <c:dPt>
            <c:idx val="4"/>
            <c:invertIfNegative val="0"/>
            <c:bubble3D val="0"/>
            <c:spPr>
              <a:solidFill>
                <a:srgbClr val="EA580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EF9-4E49-8131-3A63ACF67C64}"/>
              </c:ext>
            </c:extLst>
          </c:dPt>
          <c:dPt>
            <c:idx val="5"/>
            <c:invertIfNegative val="0"/>
            <c:bubble3D val="0"/>
            <c:spPr>
              <a:solidFill>
                <a:srgbClr val="EA580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2EF9-4E49-8131-3A63ACF67C64}"/>
              </c:ext>
            </c:extLst>
          </c:dPt>
          <c:dPt>
            <c:idx val="6"/>
            <c:invertIfNegative val="0"/>
            <c:bubble3D val="0"/>
            <c:spPr>
              <a:solidFill>
                <a:srgbClr val="DC262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2EF9-4E49-8131-3A63ACF67C64}"/>
              </c:ext>
            </c:extLst>
          </c:dPt>
          <c:dPt>
            <c:idx val="7"/>
            <c:invertIfNegative val="0"/>
            <c:bubble3D val="0"/>
            <c:spPr>
              <a:solidFill>
                <a:srgbClr val="DC262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2EF9-4E49-8131-3A63ACF67C64}"/>
              </c:ext>
            </c:extLst>
          </c:dPt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car</c:v>
                </c:pt>
                <c:pt idx="1">
                  <c:v>bus</c:v>
                </c:pt>
                <c:pt idx="2">
                  <c:v>truck</c:v>
                </c:pt>
                <c:pt idx="3">
                  <c:v>van</c:v>
                </c:pt>
                <c:pt idx="4">
                  <c:v>pedestrian</c:v>
                </c:pt>
                <c:pt idx="5">
                  <c:v>motor</c:v>
                </c:pt>
                <c:pt idx="6">
                  <c:v>tricycle</c:v>
                </c:pt>
                <c:pt idx="7">
                  <c:v>bicycle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0.61499999999999999</c:v>
                </c:pt>
                <c:pt idx="1">
                  <c:v>0.45100000000000001</c:v>
                </c:pt>
                <c:pt idx="2">
                  <c:v>0.28699999999999998</c:v>
                </c:pt>
                <c:pt idx="3">
                  <c:v>0.23699999999999999</c:v>
                </c:pt>
                <c:pt idx="4">
                  <c:v>0.17299999999999999</c:v>
                </c:pt>
                <c:pt idx="5">
                  <c:v>0.17699999999999999</c:v>
                </c:pt>
                <c:pt idx="6">
                  <c:v>8.4000000000000005E-2</c:v>
                </c:pt>
                <c:pt idx="7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EF9-4E49-8131-3A63ACF67C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7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34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A2A70-3B9D-134A-F3C5-A375135CC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CEA607-F802-EE20-7580-8871F28F0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96DCCF-8BD9-E305-5800-AB14E1C97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686D6-2EA8-6FBD-4FF7-A6F3DAF250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24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6F932-2AE5-FD17-4323-4DEA7E43B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EA8F0A-02EB-898B-A001-DD681B4B9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475A29-2FD2-A5D9-7A55-6EB6C4B577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F3C66-5FB0-74F3-EFCB-0DB1202C12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38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73152" y="0"/>
            <a:ext cx="9070848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212528" y="932965"/>
            <a:ext cx="3893127" cy="3474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UYGULAMA SUNUMU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444752"/>
            <a:ext cx="68580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Görüntülerinde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Nesne Tespiti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306324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 + VisDrone Fine-Tuning Uygulaması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617720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8138160" y="457200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7882128" y="457200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7626096" y="457200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7370064" y="457200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8138160" y="713232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7882128" y="713232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7626096" y="713232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7370064" y="713232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8138160" y="969264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7882128" y="969264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7626096" y="969264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7370064" y="969264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8138160" y="1225296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7882128" y="1225296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626096" y="1225296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7370064" y="1225296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8138160" y="1481328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7882128" y="1481328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7626096" y="1481328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7370064" y="1481328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8138160" y="1737360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7882128" y="1737360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7626096" y="1737360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7370064" y="1737360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8138160" y="1993392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Shape 32"/>
          <p:cNvSpPr/>
          <p:nvPr/>
        </p:nvSpPr>
        <p:spPr>
          <a:xfrm>
            <a:off x="7882128" y="1993392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Shape 33"/>
          <p:cNvSpPr/>
          <p:nvPr/>
        </p:nvSpPr>
        <p:spPr>
          <a:xfrm>
            <a:off x="7626096" y="1993392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Shape 34"/>
          <p:cNvSpPr/>
          <p:nvPr/>
        </p:nvSpPr>
        <p:spPr>
          <a:xfrm>
            <a:off x="7370064" y="1993392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Shape 35"/>
          <p:cNvSpPr/>
          <p:nvPr/>
        </p:nvSpPr>
        <p:spPr>
          <a:xfrm>
            <a:off x="8138160" y="2249424"/>
            <a:ext cx="201168" cy="201168"/>
          </a:xfrm>
          <a:prstGeom prst="rect">
            <a:avLst/>
          </a:prstGeom>
          <a:solidFill>
            <a:srgbClr val="134E6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8" name="Shape 36"/>
          <p:cNvSpPr/>
          <p:nvPr/>
        </p:nvSpPr>
        <p:spPr>
          <a:xfrm>
            <a:off x="7882128" y="2249424"/>
            <a:ext cx="201168" cy="201168"/>
          </a:xfrm>
          <a:prstGeom prst="rect">
            <a:avLst/>
          </a:prstGeom>
          <a:solidFill>
            <a:srgbClr val="0891B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Shape 37"/>
          <p:cNvSpPr/>
          <p:nvPr/>
        </p:nvSpPr>
        <p:spPr>
          <a:xfrm>
            <a:off x="7626096" y="2249424"/>
            <a:ext cx="201168" cy="201168"/>
          </a:xfrm>
          <a:prstGeom prst="rect">
            <a:avLst/>
          </a:prstGeom>
          <a:solidFill>
            <a:srgbClr val="1E3A5F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7370064" y="2249424"/>
            <a:ext cx="201168" cy="201168"/>
          </a:xfrm>
          <a:prstGeom prst="rect">
            <a:avLst/>
          </a:prstGeom>
          <a:solidFill>
            <a:srgbClr val="0E5C82">
              <a:alpha val="60000"/>
            </a:srgbClr>
          </a:solidFill>
          <a:ln w="635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Karşılaşılan Sorunlar &amp; Çözümler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0690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64008" cy="18745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91440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Yanlış etiketleme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28016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Catastrophic Forgetting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627632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Tekne → 'car' olarak etiketlendi. VisDrone'da boat sınıfı yok, model COCO bilgisini unuttu. Fine-tuning'in kaçınılmaz bir yan etkisi.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709160" y="822960"/>
            <a:ext cx="40690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709160" y="822960"/>
            <a:ext cx="64008" cy="18745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892040" y="91440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📉  Düşük tespit doğruluğu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92040" y="128016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Çoklu iyileştirme yapıldı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92040" y="1627632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yolo11n yetersiz kaldı → yolo11m'e geçildi. Confidence 0.35 → 0.20 düşürüldü. Daha fazla epoch (100+) ile mAP ~0.32'ye çıkabilir.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2926080"/>
            <a:ext cx="40690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320040" y="2926080"/>
            <a:ext cx="64008" cy="18745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502920" y="301752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🚲  Küçük nesne tespiti zayıf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" y="338328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Açık araştırma problemi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3730752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Bisiklet mAP@0.5: 0.035 — yayalar 0.173. Küçük nesneler çok az piksel kaplıyor. FPN mimarisi kısmen yardımcı oluyor ancak yeterli değil.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09160" y="2926080"/>
            <a:ext cx="40690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4709160" y="2926080"/>
            <a:ext cx="64008" cy="18745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892040" y="301752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 Sınırlı eğitim süresi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92040" y="3383280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15 epoch ile demo yapıldı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92040" y="3730752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 oturumu sınırlı. 100 epoch tam eğitim ile mAP 0.224 → ~0.32 bekleniyor. Daha büyük model (yolo11l) daha yüksek doğruluk verebilir.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COCO Modeli vs VisDrone Fine-Tuned Model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video — 10.5 saniyelik klip (632 frame) — her iki model de test edildi</a:t>
            </a:r>
            <a:endParaRPr lang="en-US" sz="10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78992"/>
          <a:ext cx="8503920" cy="3364992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Sınıf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COCO Modeli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Modeli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Yorum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Catastrophic Forgetting ⚠️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1.7× daha fazla 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 / pedestrian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drone yayasını tanıyor 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özel sınıf 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özel sınıf 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Benzer performans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TOPLAM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0D21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VisDrone 2.6× daha fazla tespit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645152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VisDrone modeli drone senaryosunda 2.6× daha fazla nesne tespit etti — Fine-Tuning'in etkisi açıkça görülüyor.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Genel Bakış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yaptık? Hangi adımları izledik?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420624" cy="420624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457200" y="128016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78408" y="129844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Ortam Kurulumu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80136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Colab T4 GPU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Ultralytics kurulumu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154680" y="111556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291840" y="1280160"/>
            <a:ext cx="420624" cy="420624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91840" y="128016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813048" y="129844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Seçimi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180136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 ailesi incelendi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YOLOv11m seçildi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89320" y="111556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6126480" y="1280160"/>
            <a:ext cx="420624" cy="420624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126480" y="128016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647688" y="129844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26480" y="180136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 dataseti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epoch eğitim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299008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457200" y="3154680"/>
            <a:ext cx="420624" cy="420624"/>
          </a:xfrm>
          <a:prstGeom prst="ellipse">
            <a:avLst/>
          </a:prstGeom>
          <a:solidFill>
            <a:srgbClr val="047857"/>
          </a:solidFill>
          <a:ln w="12700">
            <a:solidFill>
              <a:srgbClr val="04785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31546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78408" y="31729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Değerlendirme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367588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1610 test görüntüsü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mAP, Precision, Recall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154680" y="299008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3291840" y="3154680"/>
            <a:ext cx="420624" cy="420624"/>
          </a:xfrm>
          <a:prstGeom prst="ellipse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3291840" y="31546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813048" y="31729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Tespiti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291840" y="367588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COCO vs VisDrone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Modelleri karşılaştırıldı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989320" y="2990088"/>
            <a:ext cx="260604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1" name="Shape 29"/>
          <p:cNvSpPr/>
          <p:nvPr/>
        </p:nvSpPr>
        <p:spPr>
          <a:xfrm>
            <a:off x="6126480" y="3154680"/>
            <a:ext cx="420624" cy="42062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6126480" y="315468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6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647688" y="31729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126480" y="3675888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Catastrophic Forgetting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gözlemlendi &amp; raporlandı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Ortam &amp; Kurulum — Google Colab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393192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393192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93268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Google Colab?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" y="1371600"/>
            <a:ext cx="3611880" cy="658368"/>
          </a:xfrm>
          <a:prstGeom prst="rect">
            <a:avLst/>
          </a:prstGeom>
          <a:solidFill>
            <a:srgbClr val="EFF6FF"/>
          </a:solidFill>
          <a:ln w="1905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21792" y="142646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🎮 Ücretsiz T4 GPU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" y="1700784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15GB VRAM — model eğitimi için yeterli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" y="2176272"/>
            <a:ext cx="3611880" cy="65836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21792" y="223113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Kurulum yok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21792" y="2505456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Tarayıcıdan direkt çalışır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75488" y="2980944"/>
            <a:ext cx="3611880" cy="65836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21792" y="3035808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🐍 Python hazır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21792" y="3310128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PyTorch, CUDA önceden kurulu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75488" y="3785616"/>
            <a:ext cx="3611880" cy="65836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21792" y="38404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💾 Google Drive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1792" y="4114800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Modelleri kaydetmek için entegre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72000" y="804672"/>
            <a:ext cx="425196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4572000" y="804672"/>
            <a:ext cx="4251960" cy="640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754880" y="93268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Kurulum Adımları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736592" y="1435608"/>
            <a:ext cx="310896" cy="310896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736592" y="143560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38928" y="1408176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21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 → T4 GPU seçildi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138928" y="16459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Tesla T4, 14.9 GB VRAM, 2 CPU, 12.7 GB RAM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736592" y="2093976"/>
            <a:ext cx="310896" cy="310896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736592" y="20939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38928" y="2066544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21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ultralytics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138928" y="230428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 + tüm bağımlılıklar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36592" y="2752344"/>
            <a:ext cx="310896" cy="310896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736592" y="275234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138928" y="2724912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21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YOLO('yolo11m.pt')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138928" y="2962656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Pretrained COCO ağırlıkları indirildi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736592" y="3410712"/>
            <a:ext cx="310896" cy="310896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736592" y="341071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138928" y="3383280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21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model.train(data=VisDrone.yaml)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138928" y="3621024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 dataseti otomatik indirildi (~2.3 GB)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736592" y="4069080"/>
            <a:ext cx="310896" cy="310896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4736592" y="406908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138928" y="4041648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21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model.val(split='test')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138928" y="4279392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1610 test görüntüsü üzerinde değerlendirme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Seçimi — Neden YOLO? Neden YOLOv11?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393192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393192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93268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YOLO?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" y="1371600"/>
            <a:ext cx="3611880" cy="658368"/>
          </a:xfrm>
          <a:prstGeom prst="rect">
            <a:avLst/>
          </a:prstGeom>
          <a:solidFill>
            <a:srgbClr val="F0FAFB"/>
          </a:solidFill>
          <a:ln w="1016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621792" y="142646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Tek geçişte tespit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" y="1700784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Görüntüyü bir kez işler → yüksek FPS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" y="2176272"/>
            <a:ext cx="3611880" cy="658368"/>
          </a:xfrm>
          <a:prstGeom prst="rect">
            <a:avLst/>
          </a:prstGeom>
          <a:solidFill>
            <a:srgbClr val="F0FAFB"/>
          </a:solidFill>
          <a:ln w="1016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21792" y="223113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Dengeli doğruluk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21792" y="2505456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 &amp; doğruluk dengesinde sektör standardı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75488" y="2980944"/>
            <a:ext cx="3611880" cy="658368"/>
          </a:xfrm>
          <a:prstGeom prst="rect">
            <a:avLst/>
          </a:prstGeom>
          <a:solidFill>
            <a:srgbClr val="F0FAFB"/>
          </a:solidFill>
          <a:ln w="1016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621792" y="3035808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Ultralytics ekosistemi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21792" y="3310128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 eğitim pipeline, VisDrone.yaml desteği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75488" y="3785616"/>
            <a:ext cx="3611880" cy="658368"/>
          </a:xfrm>
          <a:prstGeom prst="rect">
            <a:avLst/>
          </a:prstGeom>
          <a:solidFill>
            <a:srgbClr val="F0FAFB"/>
          </a:solidFill>
          <a:ln w="1016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21792" y="38404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Geniş model ailesi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1792" y="4114800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n/s/m/l/x — her platforma uygun seçenek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72000" y="804672"/>
            <a:ext cx="425196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4572000" y="804672"/>
            <a:ext cx="4251960" cy="640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754880" y="93268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YOLOv11m?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754880" y="1353312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 → 2024'ün en güncel stabil Ultralytics modeli.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YOLOv12 attention-tabanlı ama Colab'da çok yavaş.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36592" y="1920240"/>
            <a:ext cx="3931920" cy="47548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4846320" y="19659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989320" y="1965960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2.6M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858000" y="19659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Düşük doğruluk — denedik, yetersiz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36592" y="2487168"/>
            <a:ext cx="3931920" cy="47548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846320" y="25328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989320" y="253288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9.4M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53288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seçenek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736592" y="3054096"/>
            <a:ext cx="3931920" cy="475488"/>
          </a:xfrm>
          <a:prstGeom prst="rect">
            <a:avLst/>
          </a:prstGeom>
          <a:solidFill>
            <a:srgbClr val="FFF7ED"/>
          </a:solidFill>
          <a:ln w="2286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846320" y="309981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YOLOv11m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989320" y="3099816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858000" y="3099816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Seçilen — en iyi denge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736592" y="3621024"/>
            <a:ext cx="3931920" cy="47548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4846320" y="366674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YOLOv11l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989320" y="3666744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25M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858000" y="3666744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Bellek sınırı riski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736592" y="4187952"/>
            <a:ext cx="3931920" cy="475488"/>
          </a:xfrm>
          <a:prstGeom prst="rect">
            <a:avLst/>
          </a:prstGeom>
          <a:solidFill>
            <a:srgbClr val="F8FAFC"/>
          </a:solidFill>
          <a:ln w="1016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Text 38"/>
          <p:cNvSpPr/>
          <p:nvPr/>
        </p:nvSpPr>
        <p:spPr>
          <a:xfrm>
            <a:off x="4846320" y="423367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YOLOv12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989320" y="423367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858000" y="4233672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Colab'da çok yavaş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Learning &amp; Fine-Tuning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2286000" cy="1188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65760" y="896112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YOLOv11m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(COCO)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4630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genel sınıf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person, boat, car...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697480" y="1362456"/>
            <a:ext cx="256032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889504" y="12344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</a:rPr>
              <a:t>▶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29000" y="804672"/>
            <a:ext cx="2286000" cy="11887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3429000" y="896112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29000" y="14630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epoch — T4 GPU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~25 dakika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760720" y="1362456"/>
            <a:ext cx="256032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5952744" y="1234440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</a:rPr>
              <a:t>▶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92240" y="804672"/>
            <a:ext cx="2286000" cy="1188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492240" y="896112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YOLOv11m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(VisDrone)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92240" y="14630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drone sınıfı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pedestrian, van...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2176272"/>
            <a:ext cx="41605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320040" y="2176272"/>
            <a:ext cx="4160520" cy="6400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02920" y="2322576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Learning nedir?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2743200"/>
            <a:ext cx="37490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Sıfırdan eğitmek yerine </a:t>
            </a: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önceden eğitilmiş bir modelden </a:t>
            </a: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başlamaktır.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YOLOv11m, milyonlarca COCO görüntüsüyle kenar, doku, şekil gibi temel görsel özellikleri öğrenmiş durumda. Biz bu bilgiyi alıp drone senaryosuna uyarlıyoruz.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Avantaj: 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Sıfırdan eğitim yerine 15 epoch yetti.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63440" y="2176272"/>
            <a:ext cx="416052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663440" y="2176272"/>
            <a:ext cx="4160520" cy="640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846320" y="2322576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nedir?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46320" y="2743200"/>
            <a:ext cx="37490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learning'in son adımıdır. Hazır modeli </a:t>
            </a: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veri setiyle birkaç epoch </a:t>
            </a: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daha eğitmektir.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Biz VisDrone'un 6.471 eğitim görüntüsünü kullanarak modeli drone sınıflarına (pedestrian, van, tricycle...) uyarladık.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Drone'a özel nesne tespiti mümkün hale geldi.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8C840E-61BC-78EA-CFF2-F30F82887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1FFDA4B-37F8-FB6B-C373-21E41AA26A63}"/>
              </a:ext>
            </a:extLst>
          </p:cNvPr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4D8FC28-1744-745E-9A92-416B31A966C1}"/>
              </a:ext>
            </a:extLst>
          </p:cNvPr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21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YOLO11 - COCO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680999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86FA0-C50B-661F-AEA2-AF96A9673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31A4040-3378-B96C-CB27-6B980AF9EB65}"/>
              </a:ext>
            </a:extLst>
          </p:cNvPr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8C1012F-E684-F95A-407D-442426E21566}"/>
              </a:ext>
            </a:extLst>
          </p:cNvPr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21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YOLO11 - </a:t>
            </a:r>
            <a:r>
              <a:rPr lang="tr-TR" sz="21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VisDrone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60230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Catastrophic Forgetting — Ne Gözlemledik?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85039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804672"/>
            <a:ext cx="8503920" cy="6400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950976"/>
            <a:ext cx="8138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Catastrophic Forgetting nedir?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325880"/>
            <a:ext cx="81381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sırasında model eski bilgileri kısmen unutur. Backbone (kenar/doku/şekil tanıma) korunur, ancak sınıflandırma katmanları (head) tamamen yeni sınıflara göre güncellenir. 80 COCO sınıfı → 10 VisDrone sınıfına dönüşünce model artık eski sınıfları tanıyamaz hale gelir.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" y="2377440"/>
            <a:ext cx="2743200" cy="1005840"/>
          </a:xfrm>
          <a:prstGeom prst="rect">
            <a:avLst/>
          </a:prstGeom>
          <a:solidFill>
            <a:srgbClr val="065A82">
              <a:alpha val="85000"/>
            </a:srgbClr>
          </a:solidFill>
          <a:ln w="1905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29768" y="245059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Backbone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29768" y="2743200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Korunuyor ✅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29768" y="2999232"/>
            <a:ext cx="2523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Kenar, doku, şekil — genel görsel bilgi kalır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2377440"/>
            <a:ext cx="2743200" cy="1005840"/>
          </a:xfrm>
          <a:prstGeom prst="rect">
            <a:avLst/>
          </a:prstGeom>
          <a:solidFill>
            <a:srgbClr val="0891B2">
              <a:alpha val="85000"/>
            </a:srgbClr>
          </a:solidFill>
          <a:ln w="1905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310128" y="245059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Neck (FPN)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10128" y="2743200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Kısmen güncellendi 🔄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10128" y="2999232"/>
            <a:ext cx="2523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ölçekli birleştirme — kısmen değişir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080760" y="2377440"/>
            <a:ext cx="2743200" cy="1005840"/>
          </a:xfrm>
          <a:prstGeom prst="rect">
            <a:avLst/>
          </a:prstGeom>
          <a:solidFill>
            <a:srgbClr val="DC2626">
              <a:alpha val="85000"/>
            </a:srgbClr>
          </a:solidFill>
          <a:ln w="1905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190488" y="245059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(Sınıflandırma)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90488" y="2743200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Tamamen değişti ❌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90488" y="2999232"/>
            <a:ext cx="25237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COCO sınıfı → 10 VisDrone sınıfı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" y="3566160"/>
            <a:ext cx="8503920" cy="1298448"/>
          </a:xfrm>
          <a:prstGeom prst="rect">
            <a:avLst/>
          </a:prstGeom>
          <a:solidFill>
            <a:srgbClr val="FEF2F2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502920" y="36393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Projemizde Gözlemledik: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2920" y="3931920"/>
            <a:ext cx="5029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COCO modeli videoda 239 kez 'boat' tespit etti.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 modeli ise boat sınıfını hiç tanımadı — tespit sayısı: 0.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 veri setinde tekne sınıfı yok, model bu bilgiyi fine-tuning sırasında unuttu.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760720" y="3639312"/>
            <a:ext cx="1280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239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5760720" y="42976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COCO: boat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269480" y="3639312"/>
            <a:ext cx="1280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400" dirty="0"/>
          </a:p>
        </p:txBody>
      </p:sp>
      <p:sp>
        <p:nvSpPr>
          <p:cNvPr id="26" name="Text 24"/>
          <p:cNvSpPr/>
          <p:nvPr/>
        </p:nvSpPr>
        <p:spPr>
          <a:xfrm>
            <a:off x="7269480" y="42976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VisDrone: boat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 — VisDrone Test Seti (1610 görüntü, 15 epoch)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1920240" cy="12344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20040" y="896112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0.224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20040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mAP@0.5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20040" y="1719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Ortalama doğruluk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(IoU ≥ 0.5)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2468880" y="804672"/>
            <a:ext cx="1920240" cy="12344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2468880" y="896112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0.123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2468880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mAP@0.5:0.95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468880" y="1719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Daha sıkı ölçüm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(IoU 0.5→0.95)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617720" y="804672"/>
            <a:ext cx="1920240" cy="123444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617720" y="896112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0.345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617720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617720" y="1719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Tespit edilenlerin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%34.5'i doğruydu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766560" y="804672"/>
            <a:ext cx="1920240" cy="1234440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6766560" y="896112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0.274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766560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Recall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766560" y="1719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 nesnelerin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%27.4'ü bulundu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6263640" y="2176272"/>
            <a:ext cx="283464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19"/>
          <p:cNvSpPr/>
          <p:nvPr/>
        </p:nvSpPr>
        <p:spPr>
          <a:xfrm>
            <a:off x="6263640" y="2176272"/>
            <a:ext cx="283464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0"/>
          <p:cNvSpPr/>
          <p:nvPr/>
        </p:nvSpPr>
        <p:spPr>
          <a:xfrm>
            <a:off x="6446520" y="2331720"/>
            <a:ext cx="24688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Bulgular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446520" y="272491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car: 0.615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6446520" y="294436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nesne → kolay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6446520" y="322783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pedestrian: 0.173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6446520" y="344728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Küçük nesne → zorlanıyor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6446520" y="373075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bicycle: 0.035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6446520" y="395020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küçük → yetersiz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6446520" y="4233672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100 epoch → ~0.32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6446520" y="4453128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Literatür beklentisi</a:t>
            </a:r>
            <a:endParaRPr lang="en-US" sz="900" dirty="0"/>
          </a:p>
        </p:txBody>
      </p:sp>
      <p:graphicFrame>
        <p:nvGraphicFramePr>
          <p:cNvPr id="32" name="Chart 0">
            <a:extLst>
              <a:ext uri="{FF2B5EF4-FFF2-40B4-BE49-F238E27FC236}">
                <a16:creationId xmlns:a16="http://schemas.microsoft.com/office/drawing/2014/main" id="{A38A4F25-9CCE-F803-D179-BBB12CB827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8839733"/>
              </p:ext>
            </p:extLst>
          </p:nvPr>
        </p:nvGraphicFramePr>
        <p:xfrm>
          <a:off x="318321" y="2208276"/>
          <a:ext cx="5669280" cy="2697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915</Words>
  <Application>Microsoft Office PowerPoint</Application>
  <PresentationFormat>Ekran Gösterisi (16:9)</PresentationFormat>
  <Paragraphs>220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Consolas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Drone Görüntülerinde Nesne Tespiti – Uygulama</dc:title>
  <dc:subject>PptxGenJS Presentation</dc:subject>
  <dc:creator>Öğrenci</dc:creator>
  <cp:lastModifiedBy>Serdar Arici</cp:lastModifiedBy>
  <cp:revision>3</cp:revision>
  <dcterms:created xsi:type="dcterms:W3CDTF">2026-05-05T20:19:51Z</dcterms:created>
  <dcterms:modified xsi:type="dcterms:W3CDTF">2026-05-09T18:08:12Z</dcterms:modified>
</cp:coreProperties>
</file>